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72" r:id="rId4"/>
  </p:sldMasterIdLst>
  <p:notesMasterIdLst>
    <p:notesMasterId r:id="rId16"/>
  </p:notesMasterIdLst>
  <p:sldIdLst>
    <p:sldId id="256" r:id="rId5"/>
    <p:sldId id="267" r:id="rId6"/>
    <p:sldId id="269" r:id="rId7"/>
    <p:sldId id="288" r:id="rId8"/>
    <p:sldId id="270" r:id="rId9"/>
    <p:sldId id="289" r:id="rId10"/>
    <p:sldId id="272" r:id="rId11"/>
    <p:sldId id="273" r:id="rId12"/>
    <p:sldId id="274" r:id="rId13"/>
    <p:sldId id="294" r:id="rId14"/>
    <p:sldId id="295" r:id="rId15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A086"/>
    <a:srgbClr val="207273"/>
    <a:srgbClr val="F6F8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E829A2-4741-CA14-2F59-7134B20CBC41}" v="2" dt="2023-12-31T08:42:32.042"/>
  </p1510:revLst>
</p1510:revInfo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نمط فاتح 2 - تميي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نمط متوسط 1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نمط فاتح 3 - تميي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228" autoAdjust="0"/>
    <p:restoredTop sz="96291"/>
  </p:normalViewPr>
  <p:slideViewPr>
    <p:cSldViewPr snapToGrid="0" snapToObjects="1">
      <p:cViewPr varScale="1">
        <p:scale>
          <a:sx n="60" d="100"/>
          <a:sy n="60" d="100"/>
        </p:scale>
        <p:origin x="8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597F58C-664E-7C4E-BBC7-AE1B901CAE14}" type="datetimeFigureOut">
              <a:rPr lang="ar-SA" smtClean="0"/>
              <a:t>01/07/1445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58CCAE2-C380-6F44-89DB-7264EB359A3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7884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1042873" rtl="1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r" defTabSz="1042873" rtl="1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r" defTabSz="1042873" rtl="1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r" defTabSz="1042873" rtl="1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r" defTabSz="1042873" rtl="1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r" defTabSz="1042873" rtl="1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r" defTabSz="1042873" rtl="1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r" defTabSz="1042873" rtl="1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r" defTabSz="1042873" rtl="1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3BF7-B44B-5247-AC3D-021E82D322EA}" type="datetimeFigureOut">
              <a:rPr lang="ar-SA" smtClean="0"/>
              <a:t>01/07/1445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B340-0A8E-9E48-8BDD-1CF393234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8308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3BF7-B44B-5247-AC3D-021E82D322EA}" type="datetimeFigureOut">
              <a:rPr lang="ar-SA" smtClean="0"/>
              <a:t>01/07/1445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B340-0A8E-9E48-8BDD-1CF393234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032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3BF7-B44B-5247-AC3D-021E82D322EA}" type="datetimeFigureOut">
              <a:rPr lang="ar-SA" smtClean="0"/>
              <a:t>01/07/1445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B340-0A8E-9E48-8BDD-1CF393234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624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3BF7-B44B-5247-AC3D-021E82D322EA}" type="datetimeFigureOut">
              <a:rPr lang="ar-SA" smtClean="0"/>
              <a:t>01/07/1445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B340-0A8E-9E48-8BDD-1CF393234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9913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3BF7-B44B-5247-AC3D-021E82D322EA}" type="datetimeFigureOut">
              <a:rPr lang="ar-SA" smtClean="0"/>
              <a:t>01/07/1445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B340-0A8E-9E48-8BDD-1CF393234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311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3BF7-B44B-5247-AC3D-021E82D322EA}" type="datetimeFigureOut">
              <a:rPr lang="ar-SA" smtClean="0"/>
              <a:t>01/07/1445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B340-0A8E-9E48-8BDD-1CF393234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452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3BF7-B44B-5247-AC3D-021E82D322EA}" type="datetimeFigureOut">
              <a:rPr lang="ar-SA" smtClean="0"/>
              <a:t>01/07/1445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B340-0A8E-9E48-8BDD-1CF393234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3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3BF7-B44B-5247-AC3D-021E82D322EA}" type="datetimeFigureOut">
              <a:rPr lang="ar-SA" smtClean="0"/>
              <a:t>01/07/1445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B340-0A8E-9E48-8BDD-1CF393234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091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3BF7-B44B-5247-AC3D-021E82D322EA}" type="datetimeFigureOut">
              <a:rPr lang="ar-SA" smtClean="0"/>
              <a:t>01/07/1445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B340-0A8E-9E48-8BDD-1CF393234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055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3BF7-B44B-5247-AC3D-021E82D322EA}" type="datetimeFigureOut">
              <a:rPr lang="ar-SA" smtClean="0"/>
              <a:t>01/07/1445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B340-0A8E-9E48-8BDD-1CF393234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459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E3BF7-B44B-5247-AC3D-021E82D322EA}" type="datetimeFigureOut">
              <a:rPr lang="ar-SA" smtClean="0"/>
              <a:t>01/07/1445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BB340-0A8E-9E48-8BDD-1CF393234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160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E3BF7-B44B-5247-AC3D-021E82D322EA}" type="datetimeFigureOut">
              <a:rPr lang="ar-SA" smtClean="0"/>
              <a:t>01/07/1445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BB340-0A8E-9E48-8BDD-1CF3932344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497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>
            <a:extLst>
              <a:ext uri="{FF2B5EF4-FFF2-40B4-BE49-F238E27FC236}">
                <a16:creationId xmlns:a16="http://schemas.microsoft.com/office/drawing/2014/main" id="{AEF6D6B5-431A-C741-B236-C124520DA2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49" t="-2123" r="9996" b="-1861"/>
          <a:stretch/>
        </p:blipFill>
        <p:spPr>
          <a:xfrm>
            <a:off x="0" y="-154001"/>
            <a:ext cx="10691813" cy="7846888"/>
          </a:xfrm>
          <a:prstGeom prst="rect">
            <a:avLst/>
          </a:prstGeom>
        </p:spPr>
      </p:pic>
      <p:sp>
        <p:nvSpPr>
          <p:cNvPr id="18" name="Rectangle 6">
            <a:extLst>
              <a:ext uri="{FF2B5EF4-FFF2-40B4-BE49-F238E27FC236}">
                <a16:creationId xmlns:a16="http://schemas.microsoft.com/office/drawing/2014/main" id="{D5A727EC-36F4-3C48-B77D-820B684D3428}"/>
              </a:ext>
            </a:extLst>
          </p:cNvPr>
          <p:cNvSpPr/>
          <p:nvPr/>
        </p:nvSpPr>
        <p:spPr>
          <a:xfrm>
            <a:off x="85060" y="-15498"/>
            <a:ext cx="10691814" cy="7568298"/>
          </a:xfrm>
          <a:prstGeom prst="rect">
            <a:avLst/>
          </a:prstGeom>
          <a:solidFill>
            <a:srgbClr val="20676B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/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B83877ED-9967-3D4F-8B46-145F2F565A83}"/>
              </a:ext>
            </a:extLst>
          </p:cNvPr>
          <p:cNvSpPr/>
          <p:nvPr/>
        </p:nvSpPr>
        <p:spPr>
          <a:xfrm>
            <a:off x="1412845" y="2339565"/>
            <a:ext cx="7617597" cy="1968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ar-SA" sz="6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PNU" pitchFamily="2" charset="-78"/>
              </a:rPr>
              <a:t>لقاء التهيئة</a:t>
            </a:r>
            <a:endParaRPr lang="en-US" sz="6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PNU" pitchFamily="2" charset="-78"/>
            </a:endParaRPr>
          </a:p>
          <a:p>
            <a:pPr algn="ctr">
              <a:lnSpc>
                <a:spcPct val="115000"/>
              </a:lnSpc>
            </a:pPr>
            <a:r>
              <a:rPr lang="ar-SA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PNU" pitchFamily="2" charset="-78"/>
              </a:rPr>
              <a:t>لطالبات برامج التعليم بنمط التعليم عن بعد </a:t>
            </a:r>
          </a:p>
        </p:txBody>
      </p:sp>
      <p:sp>
        <p:nvSpPr>
          <p:cNvPr id="20" name="مستطيل مستدير الزوايا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160D752-F72D-5A45-B51D-2CEDA5825A00}"/>
              </a:ext>
            </a:extLst>
          </p:cNvPr>
          <p:cNvSpPr/>
          <p:nvPr/>
        </p:nvSpPr>
        <p:spPr>
          <a:xfrm>
            <a:off x="3898764" y="4467540"/>
            <a:ext cx="2645757" cy="477681"/>
          </a:xfrm>
          <a:prstGeom prst="roundRect">
            <a:avLst/>
          </a:prstGeom>
          <a:solidFill>
            <a:srgbClr val="17A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r>
              <a:rPr lang="ar-SA" sz="2000" b="1" dirty="0">
                <a:latin typeface="PNU" pitchFamily="2" charset="-78"/>
                <a:cs typeface="PNU" pitchFamily="2" charset="-78"/>
              </a:rPr>
              <a:t>أضغط هنا لنبدأ</a:t>
            </a:r>
          </a:p>
        </p:txBody>
      </p:sp>
      <p:cxnSp>
        <p:nvCxnSpPr>
          <p:cNvPr id="21" name="موصل مستقيم 20">
            <a:extLst>
              <a:ext uri="{FF2B5EF4-FFF2-40B4-BE49-F238E27FC236}">
                <a16:creationId xmlns:a16="http://schemas.microsoft.com/office/drawing/2014/main" id="{0684D069-2D09-984A-94EA-D3C4A65C15EE}"/>
              </a:ext>
            </a:extLst>
          </p:cNvPr>
          <p:cNvCxnSpPr>
            <a:cxnSpLocks/>
          </p:cNvCxnSpPr>
          <p:nvPr/>
        </p:nvCxnSpPr>
        <p:spPr>
          <a:xfrm>
            <a:off x="520700" y="7118071"/>
            <a:ext cx="899347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2" name="صورة 21">
            <a:extLst>
              <a:ext uri="{FF2B5EF4-FFF2-40B4-BE49-F238E27FC236}">
                <a16:creationId xmlns:a16="http://schemas.microsoft.com/office/drawing/2014/main" id="{AA3B1B4B-1ACB-5B4E-98C8-51588B25C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370" y="237291"/>
            <a:ext cx="1660737" cy="680799"/>
          </a:xfrm>
          <a:prstGeom prst="rect">
            <a:avLst/>
          </a:prstGeom>
        </p:spPr>
      </p:pic>
      <p:sp>
        <p:nvSpPr>
          <p:cNvPr id="26" name="Shape 62">
            <a:extLst>
              <a:ext uri="{FF2B5EF4-FFF2-40B4-BE49-F238E27FC236}">
                <a16:creationId xmlns:a16="http://schemas.microsoft.com/office/drawing/2014/main" id="{155E795D-C1B1-104E-99A5-51D37C67B33A}"/>
              </a:ext>
            </a:extLst>
          </p:cNvPr>
          <p:cNvSpPr/>
          <p:nvPr/>
        </p:nvSpPr>
        <p:spPr>
          <a:xfrm>
            <a:off x="4792095" y="6629471"/>
            <a:ext cx="5346700" cy="92332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ct val="25000"/>
              <a:buFont typeface="Arial"/>
              <a:buNone/>
            </a:pPr>
            <a:r>
              <a:rPr lang="ar-SA" sz="1800" b="1" i="0" u="none" strike="noStrike" cap="none" dirty="0">
                <a:solidFill>
                  <a:schemeClr val="bg1"/>
                </a:solidFill>
                <a:latin typeface="PNU" pitchFamily="2" charset="-78"/>
                <a:ea typeface="Arial"/>
                <a:cs typeface="PNU" pitchFamily="2" charset="-78"/>
                <a:sym typeface="Arial"/>
              </a:rPr>
              <a:t>إدارة التعلم الإلكتروني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CE9ECD78-E816-B54C-8D64-D9A81CDF9042}"/>
              </a:ext>
            </a:extLst>
          </p:cNvPr>
          <p:cNvSpPr/>
          <p:nvPr/>
        </p:nvSpPr>
        <p:spPr>
          <a:xfrm>
            <a:off x="10243929" y="6629471"/>
            <a:ext cx="126177" cy="561216"/>
          </a:xfrm>
          <a:prstGeom prst="rect">
            <a:avLst/>
          </a:prstGeom>
          <a:solidFill>
            <a:srgbClr val="13A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457200" rtl="1" eaLnBrk="1" latinLnBrk="0" hangingPunct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4452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8215D12-F925-5942-9819-AF46F314D2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931"/>
          <a:stretch/>
        </p:blipFill>
        <p:spPr>
          <a:xfrm>
            <a:off x="2129467" y="-222379"/>
            <a:ext cx="6432877" cy="7261520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4322031-CA39-934A-A0C6-6755E8784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9716" y="6848943"/>
            <a:ext cx="224780" cy="38039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1B9D1C8-2997-744E-8764-A2CD0044F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92083" y="6848943"/>
            <a:ext cx="224780" cy="380396"/>
          </a:xfrm>
          <a:prstGeom prst="rect">
            <a:avLst/>
          </a:prstGeom>
        </p:spPr>
      </p:pic>
      <p:cxnSp>
        <p:nvCxnSpPr>
          <p:cNvPr id="12" name="موصل مستقيم 11">
            <a:extLst>
              <a:ext uri="{FF2B5EF4-FFF2-40B4-BE49-F238E27FC236}">
                <a16:creationId xmlns:a16="http://schemas.microsoft.com/office/drawing/2014/main" id="{2F4B9324-A2F4-D444-9ECA-8E4AFC788F7F}"/>
              </a:ext>
            </a:extLst>
          </p:cNvPr>
          <p:cNvCxnSpPr>
            <a:cxnSpLocks/>
          </p:cNvCxnSpPr>
          <p:nvPr/>
        </p:nvCxnSpPr>
        <p:spPr>
          <a:xfrm>
            <a:off x="572901" y="216816"/>
            <a:ext cx="0" cy="319793"/>
          </a:xfrm>
          <a:prstGeom prst="line">
            <a:avLst/>
          </a:prstGeom>
          <a:ln>
            <a:solidFill>
              <a:srgbClr val="2072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صورة 13">
            <a:extLst>
              <a:ext uri="{FF2B5EF4-FFF2-40B4-BE49-F238E27FC236}">
                <a16:creationId xmlns:a16="http://schemas.microsoft.com/office/drawing/2014/main" id="{131972E5-EFCE-3245-824C-E1398BCA1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9" y="247568"/>
            <a:ext cx="267508" cy="25437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9500141A-E52D-3E4F-A012-A92E7EF48D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8592" y="70247"/>
            <a:ext cx="1543874" cy="632892"/>
          </a:xfrm>
          <a:prstGeom prst="rect">
            <a:avLst/>
          </a:prstGeom>
        </p:spPr>
      </p:pic>
      <p:pic>
        <p:nvPicPr>
          <p:cNvPr id="9" name="صورة 3">
            <a:extLst>
              <a:ext uri="{FF2B5EF4-FFF2-40B4-BE49-F238E27FC236}">
                <a16:creationId xmlns:a16="http://schemas.microsoft.com/office/drawing/2014/main" id="{ADA05356-16E0-4712-A1F3-D67AC309C2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69" t="80842" r="672" b="6801"/>
          <a:stretch/>
        </p:blipFill>
        <p:spPr>
          <a:xfrm>
            <a:off x="2518611" y="6347023"/>
            <a:ext cx="6224335" cy="10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38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059BD35-4FC7-F368-9513-B27985D56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" y="0"/>
            <a:ext cx="10684666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22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>
            <a:extLst>
              <a:ext uri="{FF2B5EF4-FFF2-40B4-BE49-F238E27FC236}">
                <a16:creationId xmlns:a16="http://schemas.microsoft.com/office/drawing/2014/main" id="{833D14A9-FD66-0842-B4A8-69D50977E10E}"/>
              </a:ext>
            </a:extLst>
          </p:cNvPr>
          <p:cNvSpPr/>
          <p:nvPr/>
        </p:nvSpPr>
        <p:spPr>
          <a:xfrm>
            <a:off x="0" y="796148"/>
            <a:ext cx="10706294" cy="6570364"/>
          </a:xfrm>
          <a:prstGeom prst="rect">
            <a:avLst/>
          </a:prstGeom>
          <a:solidFill>
            <a:srgbClr val="1F7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>
              <a:solidFill>
                <a:srgbClr val="1F7273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175942-66EB-9944-99F2-3CFADD8CD779}"/>
              </a:ext>
            </a:extLst>
          </p:cNvPr>
          <p:cNvSpPr/>
          <p:nvPr/>
        </p:nvSpPr>
        <p:spPr>
          <a:xfrm>
            <a:off x="0" y="2819993"/>
            <a:ext cx="10691812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</a:pPr>
            <a:r>
              <a:rPr lang="ar-SA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PNU" pitchFamily="2" charset="-78"/>
              </a:rPr>
              <a:t>مدخل للتعلم الإلكتروني 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5693900-19AF-464D-A90C-68B41E97D0E0}"/>
              </a:ext>
            </a:extLst>
          </p:cNvPr>
          <p:cNvSpPr/>
          <p:nvPr/>
        </p:nvSpPr>
        <p:spPr>
          <a:xfrm>
            <a:off x="0" y="0"/>
            <a:ext cx="10706294" cy="749508"/>
          </a:xfrm>
          <a:prstGeom prst="rect">
            <a:avLst/>
          </a:prstGeom>
          <a:solidFill>
            <a:srgbClr val="1F7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>
              <a:solidFill>
                <a:srgbClr val="1F7273"/>
              </a:solidFill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1031EFE7-1942-284E-B2A6-57BB28663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8973" y="77996"/>
            <a:ext cx="1506589" cy="617608"/>
          </a:xfrm>
          <a:prstGeom prst="rect">
            <a:avLst/>
          </a:prstGeom>
        </p:spPr>
      </p:pic>
      <p:pic>
        <p:nvPicPr>
          <p:cNvPr id="16" name="صورة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95F662-EDBF-534D-A6AC-9759286AC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47" y="248869"/>
            <a:ext cx="267607" cy="254371"/>
          </a:xfrm>
          <a:prstGeom prst="rect">
            <a:avLst/>
          </a:prstGeom>
        </p:spPr>
      </p:pic>
      <p:cxnSp>
        <p:nvCxnSpPr>
          <p:cNvPr id="18" name="موصل مستقيم 17">
            <a:extLst>
              <a:ext uri="{FF2B5EF4-FFF2-40B4-BE49-F238E27FC236}">
                <a16:creationId xmlns:a16="http://schemas.microsoft.com/office/drawing/2014/main" id="{28CEF7DE-9A91-0345-BD46-28E24D15F534}"/>
              </a:ext>
            </a:extLst>
          </p:cNvPr>
          <p:cNvCxnSpPr>
            <a:cxnSpLocks/>
          </p:cNvCxnSpPr>
          <p:nvPr/>
        </p:nvCxnSpPr>
        <p:spPr>
          <a:xfrm>
            <a:off x="572901" y="216816"/>
            <a:ext cx="0" cy="3197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4">
            <a:extLst>
              <a:ext uri="{FF2B5EF4-FFF2-40B4-BE49-F238E27FC236}">
                <a16:creationId xmlns:a16="http://schemas.microsoft.com/office/drawing/2014/main" id="{E53571CC-E7D4-0A42-BC59-B2D702484394}"/>
              </a:ext>
            </a:extLst>
          </p:cNvPr>
          <p:cNvSpPr/>
          <p:nvPr/>
        </p:nvSpPr>
        <p:spPr>
          <a:xfrm>
            <a:off x="0" y="7420416"/>
            <a:ext cx="10706294" cy="177466"/>
          </a:xfrm>
          <a:prstGeom prst="rect">
            <a:avLst/>
          </a:prstGeom>
          <a:solidFill>
            <a:srgbClr val="1F7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801929" rtl="0" eaLnBrk="1" latinLnBrk="0" hangingPunct="1"/>
            <a:endParaRPr lang="en-US" sz="1579">
              <a:solidFill>
                <a:srgbClr val="1F7273"/>
              </a:solidFill>
            </a:endParaRPr>
          </a:p>
        </p:txBody>
      </p:sp>
      <p:pic>
        <p:nvPicPr>
          <p:cNvPr id="22" name="صورة 2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63DBB21-3CA6-1141-A683-8624CAD1E5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230899" y="6828451"/>
            <a:ext cx="197122" cy="332427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CDEF63A-2791-C246-8F24-927DD11013E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10800000">
            <a:off x="302357" y="6828451"/>
            <a:ext cx="197122" cy="33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6743C5-8A73-8842-80EA-4DC2C754093B}"/>
              </a:ext>
            </a:extLst>
          </p:cNvPr>
          <p:cNvSpPr/>
          <p:nvPr/>
        </p:nvSpPr>
        <p:spPr>
          <a:xfrm>
            <a:off x="0" y="0"/>
            <a:ext cx="10708326" cy="749508"/>
          </a:xfrm>
          <a:prstGeom prst="rect">
            <a:avLst/>
          </a:prstGeom>
          <a:solidFill>
            <a:srgbClr val="1F7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>
              <a:solidFill>
                <a:srgbClr val="1F7273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6C64736B-1585-FF4A-BB04-2D9F73DA3E16}"/>
              </a:ext>
            </a:extLst>
          </p:cNvPr>
          <p:cNvSpPr/>
          <p:nvPr/>
        </p:nvSpPr>
        <p:spPr>
          <a:xfrm>
            <a:off x="3337" y="216816"/>
            <a:ext cx="3068118" cy="319793"/>
          </a:xfrm>
          <a:prstGeom prst="rect">
            <a:avLst/>
          </a:prstGeom>
          <a:solidFill>
            <a:srgbClr val="17A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FB0E425-EF33-3E4E-AA4D-B8A12254B826}"/>
              </a:ext>
            </a:extLst>
          </p:cNvPr>
          <p:cNvSpPr txBox="1"/>
          <p:nvPr/>
        </p:nvSpPr>
        <p:spPr>
          <a:xfrm>
            <a:off x="591821" y="217523"/>
            <a:ext cx="247963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dirty="0">
                <a:solidFill>
                  <a:schemeClr val="bg1"/>
                </a:solidFill>
                <a:latin typeface="PNU" pitchFamily="2" charset="-78"/>
                <a:cs typeface="PNU" pitchFamily="2" charset="-78"/>
              </a:rPr>
              <a:t>المقصود بالمقرر الإلكتروني</a:t>
            </a:r>
          </a:p>
        </p:txBody>
      </p:sp>
      <p:pic>
        <p:nvPicPr>
          <p:cNvPr id="4" name="صورة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0129FF4-1791-774C-AC57-AE861F983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9716" y="6677595"/>
            <a:ext cx="224780" cy="38039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732CE00-620A-964D-A068-D9608A7E5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92083" y="6677595"/>
            <a:ext cx="224780" cy="38039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6D18D0E-A68A-AD44-A9AA-C2D1108A8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973" y="77996"/>
            <a:ext cx="1506589" cy="617608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14B439E0-0B9B-864B-BF50-697CF467D7E8}"/>
              </a:ext>
            </a:extLst>
          </p:cNvPr>
          <p:cNvSpPr/>
          <p:nvPr/>
        </p:nvSpPr>
        <p:spPr>
          <a:xfrm>
            <a:off x="0" y="7405140"/>
            <a:ext cx="10708326" cy="202367"/>
          </a:xfrm>
          <a:prstGeom prst="rect">
            <a:avLst/>
          </a:prstGeom>
          <a:solidFill>
            <a:srgbClr val="1F7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>
              <a:solidFill>
                <a:srgbClr val="1F7273"/>
              </a:solidFill>
            </a:endParaRPr>
          </a:p>
        </p:txBody>
      </p:sp>
      <p:pic>
        <p:nvPicPr>
          <p:cNvPr id="9" name="صورة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557988A-07D9-9641-9DC2-BEC7B98CD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47" y="248869"/>
            <a:ext cx="267607" cy="254371"/>
          </a:xfrm>
          <a:prstGeom prst="rect">
            <a:avLst/>
          </a:prstGeom>
        </p:spPr>
      </p:pic>
      <p:cxnSp>
        <p:nvCxnSpPr>
          <p:cNvPr id="10" name="موصل مستقيم 9">
            <a:extLst>
              <a:ext uri="{FF2B5EF4-FFF2-40B4-BE49-F238E27FC236}">
                <a16:creationId xmlns:a16="http://schemas.microsoft.com/office/drawing/2014/main" id="{693FAC68-D445-DD46-A625-8FBC40AC8C6A}"/>
              </a:ext>
            </a:extLst>
          </p:cNvPr>
          <p:cNvCxnSpPr>
            <a:cxnSpLocks/>
          </p:cNvCxnSpPr>
          <p:nvPr/>
        </p:nvCxnSpPr>
        <p:spPr>
          <a:xfrm>
            <a:off x="572901" y="216816"/>
            <a:ext cx="0" cy="3197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120;p3">
            <a:extLst>
              <a:ext uri="{FF2B5EF4-FFF2-40B4-BE49-F238E27FC236}">
                <a16:creationId xmlns:a16="http://schemas.microsoft.com/office/drawing/2014/main" id="{9993B0F5-4DF4-CE4B-9E67-08F8A44C9F37}"/>
              </a:ext>
            </a:extLst>
          </p:cNvPr>
          <p:cNvSpPr txBox="1">
            <a:spLocks/>
          </p:cNvSpPr>
          <p:nvPr/>
        </p:nvSpPr>
        <p:spPr>
          <a:xfrm>
            <a:off x="983411" y="1956643"/>
            <a:ext cx="9022461" cy="4239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lnSpc>
                <a:spcPct val="150000"/>
              </a:lnSpc>
              <a:spcBef>
                <a:spcPts val="0"/>
              </a:spcBef>
              <a:buClr>
                <a:srgbClr val="17A086"/>
              </a:buClr>
              <a:buSzPts val="3200"/>
              <a:buNone/>
            </a:pPr>
            <a:r>
              <a:rPr lang="ar-SA" sz="3600" b="1" dirty="0">
                <a:solidFill>
                  <a:srgbClr val="17A085"/>
                </a:solidFill>
                <a:latin typeface="PNU" pitchFamily="2" charset="-78"/>
                <a:cs typeface="PNU" pitchFamily="2" charset="-78"/>
              </a:rPr>
              <a:t>مالمقصود بالمقرر الإلكتروني؟</a:t>
            </a:r>
          </a:p>
          <a:p>
            <a:pPr algn="just" rtl="1">
              <a:lnSpc>
                <a:spcPct val="150000"/>
              </a:lnSpc>
              <a:spcBef>
                <a:spcPts val="0"/>
              </a:spcBef>
              <a:buClr>
                <a:srgbClr val="17A086"/>
              </a:buClr>
              <a:buSzPts val="3200"/>
            </a:pP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NU" pitchFamily="2" charset="-78"/>
                <a:cs typeface="PNU" pitchFamily="2" charset="-78"/>
              </a:rPr>
              <a:t>يعبر مفهوم </a:t>
            </a:r>
            <a:r>
              <a:rPr lang="ar-SA" sz="2400" b="1" dirty="0">
                <a:solidFill>
                  <a:srgbClr val="13A086"/>
                </a:solidFill>
                <a:latin typeface="PNU" pitchFamily="2" charset="-78"/>
                <a:cs typeface="PNU" pitchFamily="2" charset="-78"/>
              </a:rPr>
              <a:t>المقرر الإلكتروني </a:t>
            </a:r>
            <a:r>
              <a:rPr lang="ar-SA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PNU" pitchFamily="2" charset="-78"/>
                <a:cs typeface="PNU" pitchFamily="2" charset="-78"/>
              </a:rPr>
              <a:t>عن المساحة الإلكترونية التي يتم من خلالها طرح المحتوى التعليمي أشكال مختلفة مثل الشكل المرئي ، النصي، الصوتي وغيرها ويتم من خلال هذه المساحة ايضا أداء الواجبات والانشطة والتقييمات .</a:t>
            </a:r>
          </a:p>
        </p:txBody>
      </p:sp>
      <p:cxnSp>
        <p:nvCxnSpPr>
          <p:cNvPr id="19" name="موصل مستقيم 18">
            <a:extLst>
              <a:ext uri="{FF2B5EF4-FFF2-40B4-BE49-F238E27FC236}">
                <a16:creationId xmlns:a16="http://schemas.microsoft.com/office/drawing/2014/main" id="{80F39B2B-66E6-E147-8D83-A12F2E608934}"/>
              </a:ext>
            </a:extLst>
          </p:cNvPr>
          <p:cNvCxnSpPr>
            <a:cxnSpLocks/>
          </p:cNvCxnSpPr>
          <p:nvPr/>
        </p:nvCxnSpPr>
        <p:spPr>
          <a:xfrm flipH="1">
            <a:off x="983411" y="2601679"/>
            <a:ext cx="3260099" cy="0"/>
          </a:xfrm>
          <a:prstGeom prst="line">
            <a:avLst/>
          </a:prstGeom>
          <a:ln>
            <a:solidFill>
              <a:srgbClr val="17A0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093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>
            <a:extLst>
              <a:ext uri="{FF2B5EF4-FFF2-40B4-BE49-F238E27FC236}">
                <a16:creationId xmlns:a16="http://schemas.microsoft.com/office/drawing/2014/main" id="{FA7F5518-0953-B947-A00D-9AA0E297E613}"/>
              </a:ext>
            </a:extLst>
          </p:cNvPr>
          <p:cNvSpPr/>
          <p:nvPr/>
        </p:nvSpPr>
        <p:spPr>
          <a:xfrm>
            <a:off x="0" y="796148"/>
            <a:ext cx="10706294" cy="6570364"/>
          </a:xfrm>
          <a:prstGeom prst="rect">
            <a:avLst/>
          </a:prstGeom>
          <a:solidFill>
            <a:srgbClr val="1F7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>
              <a:solidFill>
                <a:srgbClr val="1F7273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175942-66EB-9944-99F2-3CFADD8CD779}"/>
              </a:ext>
            </a:extLst>
          </p:cNvPr>
          <p:cNvSpPr/>
          <p:nvPr/>
        </p:nvSpPr>
        <p:spPr>
          <a:xfrm>
            <a:off x="0" y="2459382"/>
            <a:ext cx="10691812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</a:pPr>
            <a:r>
              <a:rPr lang="ar-SA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PNU" pitchFamily="2" charset="-78"/>
              </a:rPr>
              <a:t>التعليم التقليدي مقابل التعلم الإلكتروني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5693900-19AF-464D-A90C-68B41E97D0E0}"/>
              </a:ext>
            </a:extLst>
          </p:cNvPr>
          <p:cNvSpPr/>
          <p:nvPr/>
        </p:nvSpPr>
        <p:spPr>
          <a:xfrm>
            <a:off x="0" y="0"/>
            <a:ext cx="10706294" cy="749508"/>
          </a:xfrm>
          <a:prstGeom prst="rect">
            <a:avLst/>
          </a:prstGeom>
          <a:solidFill>
            <a:srgbClr val="1F7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>
              <a:solidFill>
                <a:srgbClr val="1F7273"/>
              </a:solidFill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1031EFE7-1942-284E-B2A6-57BB28663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8973" y="77996"/>
            <a:ext cx="1506589" cy="617608"/>
          </a:xfrm>
          <a:prstGeom prst="rect">
            <a:avLst/>
          </a:prstGeom>
        </p:spPr>
      </p:pic>
      <p:pic>
        <p:nvPicPr>
          <p:cNvPr id="16" name="صورة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95F662-EDBF-534D-A6AC-9759286AC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47" y="248869"/>
            <a:ext cx="267607" cy="254371"/>
          </a:xfrm>
          <a:prstGeom prst="rect">
            <a:avLst/>
          </a:prstGeom>
        </p:spPr>
      </p:pic>
      <p:cxnSp>
        <p:nvCxnSpPr>
          <p:cNvPr id="18" name="موصل مستقيم 17">
            <a:extLst>
              <a:ext uri="{FF2B5EF4-FFF2-40B4-BE49-F238E27FC236}">
                <a16:creationId xmlns:a16="http://schemas.microsoft.com/office/drawing/2014/main" id="{28CEF7DE-9A91-0345-BD46-28E24D15F534}"/>
              </a:ext>
            </a:extLst>
          </p:cNvPr>
          <p:cNvCxnSpPr>
            <a:cxnSpLocks/>
          </p:cNvCxnSpPr>
          <p:nvPr/>
        </p:nvCxnSpPr>
        <p:spPr>
          <a:xfrm>
            <a:off x="572901" y="216816"/>
            <a:ext cx="0" cy="3197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4">
            <a:extLst>
              <a:ext uri="{FF2B5EF4-FFF2-40B4-BE49-F238E27FC236}">
                <a16:creationId xmlns:a16="http://schemas.microsoft.com/office/drawing/2014/main" id="{E53571CC-E7D4-0A42-BC59-B2D702484394}"/>
              </a:ext>
            </a:extLst>
          </p:cNvPr>
          <p:cNvSpPr/>
          <p:nvPr/>
        </p:nvSpPr>
        <p:spPr>
          <a:xfrm>
            <a:off x="0" y="7420416"/>
            <a:ext cx="10706294" cy="177466"/>
          </a:xfrm>
          <a:prstGeom prst="rect">
            <a:avLst/>
          </a:prstGeom>
          <a:solidFill>
            <a:srgbClr val="1F7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801929" rtl="0" eaLnBrk="1" latinLnBrk="0" hangingPunct="1"/>
            <a:endParaRPr lang="en-US" sz="1579">
              <a:solidFill>
                <a:srgbClr val="1F7273"/>
              </a:solidFill>
            </a:endParaRPr>
          </a:p>
        </p:txBody>
      </p:sp>
      <p:pic>
        <p:nvPicPr>
          <p:cNvPr id="22" name="صورة 2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DA297D8-CCCB-6D4F-BA94-8E5BFC7803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230899" y="6828451"/>
            <a:ext cx="197122" cy="332427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D88D1DC-D38D-5C4A-A77E-4E924D7AC60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10800000">
            <a:off x="302357" y="6828451"/>
            <a:ext cx="197122" cy="33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3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6743C5-8A73-8842-80EA-4DC2C754093B}"/>
              </a:ext>
            </a:extLst>
          </p:cNvPr>
          <p:cNvSpPr/>
          <p:nvPr/>
        </p:nvSpPr>
        <p:spPr>
          <a:xfrm>
            <a:off x="0" y="0"/>
            <a:ext cx="10708326" cy="749508"/>
          </a:xfrm>
          <a:prstGeom prst="rect">
            <a:avLst/>
          </a:prstGeom>
          <a:solidFill>
            <a:srgbClr val="1F7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>
              <a:solidFill>
                <a:srgbClr val="1F7273"/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4D702126-86BE-1C4B-8877-B3B2ABF4EEB0}"/>
              </a:ext>
            </a:extLst>
          </p:cNvPr>
          <p:cNvSpPr/>
          <p:nvPr/>
        </p:nvSpPr>
        <p:spPr>
          <a:xfrm>
            <a:off x="3337" y="216816"/>
            <a:ext cx="3972312" cy="319793"/>
          </a:xfrm>
          <a:prstGeom prst="rect">
            <a:avLst/>
          </a:prstGeom>
          <a:solidFill>
            <a:srgbClr val="17A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pic>
        <p:nvPicPr>
          <p:cNvPr id="4" name="صورة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0129FF4-1791-774C-AC57-AE861F983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9716" y="6677595"/>
            <a:ext cx="224780" cy="38039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732CE00-620A-964D-A068-D9608A7E5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92083" y="6677595"/>
            <a:ext cx="224780" cy="38039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6D18D0E-A68A-AD44-A9AA-C2D1108A8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973" y="77996"/>
            <a:ext cx="1506589" cy="617608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14B439E0-0B9B-864B-BF50-697CF467D7E8}"/>
              </a:ext>
            </a:extLst>
          </p:cNvPr>
          <p:cNvSpPr/>
          <p:nvPr/>
        </p:nvSpPr>
        <p:spPr>
          <a:xfrm>
            <a:off x="0" y="7405140"/>
            <a:ext cx="10708326" cy="202367"/>
          </a:xfrm>
          <a:prstGeom prst="rect">
            <a:avLst/>
          </a:prstGeom>
          <a:solidFill>
            <a:srgbClr val="1F7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>
              <a:solidFill>
                <a:srgbClr val="1F7273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1EB4477-C036-794D-8C84-51A23B0EFC9A}"/>
              </a:ext>
            </a:extLst>
          </p:cNvPr>
          <p:cNvSpPr txBox="1"/>
          <p:nvPr/>
        </p:nvSpPr>
        <p:spPr>
          <a:xfrm>
            <a:off x="591820" y="217523"/>
            <a:ext cx="338382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dirty="0">
                <a:solidFill>
                  <a:schemeClr val="bg1"/>
                </a:solidFill>
                <a:latin typeface="PNU" pitchFamily="2" charset="-78"/>
                <a:cs typeface="PNU" pitchFamily="2" charset="-78"/>
              </a:rPr>
              <a:t>تعليم التقليدي مقابل التعلم الإلكتروني</a:t>
            </a:r>
          </a:p>
        </p:txBody>
      </p:sp>
      <p:pic>
        <p:nvPicPr>
          <p:cNvPr id="9" name="صورة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557988A-07D9-9641-9DC2-BEC7B98CD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47" y="248869"/>
            <a:ext cx="267607" cy="254371"/>
          </a:xfrm>
          <a:prstGeom prst="rect">
            <a:avLst/>
          </a:prstGeom>
        </p:spPr>
      </p:pic>
      <p:cxnSp>
        <p:nvCxnSpPr>
          <p:cNvPr id="10" name="موصل مستقيم 9">
            <a:extLst>
              <a:ext uri="{FF2B5EF4-FFF2-40B4-BE49-F238E27FC236}">
                <a16:creationId xmlns:a16="http://schemas.microsoft.com/office/drawing/2014/main" id="{693FAC68-D445-DD46-A625-8FBC40AC8C6A}"/>
              </a:ext>
            </a:extLst>
          </p:cNvPr>
          <p:cNvCxnSpPr>
            <a:cxnSpLocks/>
          </p:cNvCxnSpPr>
          <p:nvPr/>
        </p:nvCxnSpPr>
        <p:spPr>
          <a:xfrm>
            <a:off x="572901" y="216816"/>
            <a:ext cx="0" cy="3197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Shape 179">
            <a:extLst>
              <a:ext uri="{FF2B5EF4-FFF2-40B4-BE49-F238E27FC236}">
                <a16:creationId xmlns:a16="http://schemas.microsoft.com/office/drawing/2014/main" id="{2180D175-1C23-9F4D-8236-A07900A612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1142851"/>
              </p:ext>
            </p:extLst>
          </p:nvPr>
        </p:nvGraphicFramePr>
        <p:xfrm>
          <a:off x="1521225" y="1438512"/>
          <a:ext cx="7632850" cy="493549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81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20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4E79"/>
                        </a:buClr>
                        <a:buSzPct val="25000"/>
                        <a:buFont typeface="Arial"/>
                        <a:buNone/>
                      </a:pPr>
                      <a:endParaRPr lang="en-US" sz="1100" b="1" u="none" strike="noStrike" cap="none" dirty="0">
                        <a:solidFill>
                          <a:schemeClr val="bg1"/>
                        </a:solidFill>
                        <a:latin typeface="PNU" pitchFamily="2" charset="-78"/>
                        <a:cs typeface="PNU" pitchFamily="2" charset="-78"/>
                        <a:sym typeface="Arial"/>
                      </a:endParaRPr>
                    </a:p>
                    <a:p>
                      <a:pPr marL="0" marR="0" lvl="0" indent="0" algn="ctr" rtl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4E79"/>
                        </a:buClr>
                        <a:buSzPct val="25000"/>
                        <a:buFont typeface="Arial"/>
                        <a:buNone/>
                      </a:pPr>
                      <a:r>
                        <a:rPr lang="ar-SA" sz="2000" b="1" u="none" strike="noStrike" cap="none" dirty="0">
                          <a:solidFill>
                            <a:schemeClr val="bg1"/>
                          </a:solidFill>
                          <a:latin typeface="PNU" pitchFamily="2" charset="-78"/>
                          <a:cs typeface="PNU" pitchFamily="2" charset="-78"/>
                          <a:sym typeface="Arial"/>
                        </a:rPr>
                        <a:t>التعليم التقليدي</a:t>
                      </a:r>
                      <a:endParaRPr lang="ar-SA" sz="2000" b="1" i="0" u="none" strike="noStrike" cap="none" dirty="0">
                        <a:solidFill>
                          <a:schemeClr val="bg1"/>
                        </a:solidFill>
                        <a:latin typeface="PNU" pitchFamily="2" charset="-78"/>
                        <a:ea typeface="Arial"/>
                        <a:cs typeface="PNU" pitchFamily="2" charset="-78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2072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4E79"/>
                        </a:buClr>
                        <a:buSzPct val="25000"/>
                        <a:buFont typeface="Arial"/>
                        <a:buNone/>
                      </a:pPr>
                      <a:endParaRPr lang="en-US" sz="1100" b="1" u="none" strike="noStrike" cap="none" dirty="0">
                        <a:solidFill>
                          <a:schemeClr val="bg1"/>
                        </a:solidFill>
                        <a:latin typeface="PNU" pitchFamily="2" charset="-78"/>
                        <a:cs typeface="PNU" pitchFamily="2" charset="-78"/>
                        <a:sym typeface="Arial"/>
                      </a:endParaRPr>
                    </a:p>
                    <a:p>
                      <a:pPr marL="0" marR="0" lvl="0" indent="0" algn="ctr" rtl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4E79"/>
                        </a:buClr>
                        <a:buSzPct val="25000"/>
                        <a:buFont typeface="Arial"/>
                        <a:buNone/>
                      </a:pPr>
                      <a:r>
                        <a:rPr lang="ar-SA" sz="2000" b="1" u="none" strike="noStrike" cap="none" dirty="0">
                          <a:solidFill>
                            <a:schemeClr val="bg1"/>
                          </a:solidFill>
                          <a:latin typeface="PNU" pitchFamily="2" charset="-78"/>
                          <a:cs typeface="PNU" pitchFamily="2" charset="-78"/>
                          <a:sym typeface="Arial"/>
                        </a:rPr>
                        <a:t>التعلم الإلكتروني</a:t>
                      </a:r>
                      <a:endParaRPr lang="ar-SA" sz="2000" b="1" i="0" u="none" strike="noStrike" cap="none" dirty="0">
                        <a:solidFill>
                          <a:schemeClr val="bg1"/>
                        </a:solidFill>
                        <a:latin typeface="PNU" pitchFamily="2" charset="-78"/>
                        <a:ea typeface="Arial"/>
                        <a:cs typeface="PNU" pitchFamily="2" charset="-78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2072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0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4E79"/>
                        </a:buClr>
                        <a:buSzPct val="25000"/>
                        <a:buFont typeface="Arial"/>
                        <a:buNone/>
                      </a:pPr>
                      <a:endParaRPr lang="en-US" sz="1100" b="0" u="none" strike="noStrike" cap="none" dirty="0">
                        <a:solidFill>
                          <a:schemeClr val="tx1"/>
                        </a:solidFill>
                        <a:latin typeface="PNU" pitchFamily="2" charset="-78"/>
                        <a:cs typeface="PNU" pitchFamily="2" charset="-78"/>
                        <a:sym typeface="Arial"/>
                      </a:endParaRPr>
                    </a:p>
                    <a:p>
                      <a:pPr marL="0" marR="0" lvl="0" indent="0" algn="ctr" rtl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4E79"/>
                        </a:buClr>
                        <a:buSzPct val="25000"/>
                        <a:buFont typeface="Arial"/>
                        <a:buNone/>
                      </a:pPr>
                      <a:r>
                        <a:rPr lang="ar-SA" sz="2000" b="0" u="none" strike="noStrike" cap="none" dirty="0">
                          <a:solidFill>
                            <a:schemeClr val="tx1"/>
                          </a:solidFill>
                          <a:latin typeface="PNU" pitchFamily="2" charset="-78"/>
                          <a:cs typeface="PNU" pitchFamily="2" charset="-78"/>
                          <a:sym typeface="Arial"/>
                        </a:rPr>
                        <a:t>نقاشات داخل القاعة</a:t>
                      </a:r>
                      <a:endParaRPr lang="ar-SA" sz="2000" b="0" i="0" u="none" strike="noStrike" cap="none" dirty="0">
                        <a:solidFill>
                          <a:schemeClr val="tx1"/>
                        </a:solidFill>
                        <a:latin typeface="PNU" pitchFamily="2" charset="-78"/>
                        <a:ea typeface="Arial"/>
                        <a:cs typeface="PNU" pitchFamily="2" charset="-78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4E79"/>
                        </a:buClr>
                        <a:buSzPct val="25000"/>
                        <a:buFont typeface="Arial"/>
                        <a:buNone/>
                      </a:pPr>
                      <a:endParaRPr lang="en-US" sz="1100" b="0" u="none" strike="noStrike" cap="none" dirty="0">
                        <a:solidFill>
                          <a:schemeClr val="tx1"/>
                        </a:solidFill>
                        <a:latin typeface="PNU" pitchFamily="2" charset="-78"/>
                        <a:cs typeface="PNU" pitchFamily="2" charset="-78"/>
                        <a:sym typeface="Arial"/>
                      </a:endParaRPr>
                    </a:p>
                    <a:p>
                      <a:pPr marL="0" marR="0" lvl="0" indent="0" algn="ctr" rtl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4E79"/>
                        </a:buClr>
                        <a:buSzPct val="25000"/>
                        <a:buFont typeface="Arial"/>
                        <a:buNone/>
                      </a:pPr>
                      <a:r>
                        <a:rPr lang="ar-SA" sz="2000" b="0" u="none" strike="noStrike" cap="none" dirty="0">
                          <a:solidFill>
                            <a:schemeClr val="tx1"/>
                          </a:solidFill>
                          <a:latin typeface="PNU" pitchFamily="2" charset="-78"/>
                          <a:cs typeface="PNU" pitchFamily="2" charset="-78"/>
                          <a:sym typeface="Arial"/>
                        </a:rPr>
                        <a:t>نقاشات في منتديات إلكترونية</a:t>
                      </a:r>
                      <a:endParaRPr lang="ar-SA" sz="2000" b="0" i="0" u="none" strike="noStrike" cap="none" dirty="0">
                        <a:solidFill>
                          <a:schemeClr val="tx1"/>
                        </a:solidFill>
                        <a:latin typeface="PNU" pitchFamily="2" charset="-78"/>
                        <a:ea typeface="Arial"/>
                        <a:cs typeface="PNU" pitchFamily="2" charset="-78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0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4E79"/>
                        </a:buClr>
                        <a:buSzPct val="25000"/>
                        <a:buFont typeface="Arial"/>
                        <a:buNone/>
                      </a:pPr>
                      <a:endParaRPr lang="en-US" sz="1100" b="0" u="none" strike="noStrike" cap="none" dirty="0">
                        <a:solidFill>
                          <a:schemeClr val="tx1"/>
                        </a:solidFill>
                        <a:latin typeface="PNU" pitchFamily="2" charset="-78"/>
                        <a:cs typeface="PNU" pitchFamily="2" charset="-78"/>
                        <a:sym typeface="Arial"/>
                      </a:endParaRPr>
                    </a:p>
                    <a:p>
                      <a:pPr marL="0" marR="0" lvl="0" indent="0" algn="ctr" rtl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4E79"/>
                        </a:buClr>
                        <a:buSzPct val="25000"/>
                        <a:buFont typeface="Arial"/>
                        <a:buNone/>
                      </a:pPr>
                      <a:r>
                        <a:rPr lang="ar-SA" sz="2000" b="0" u="none" strike="noStrike" cap="none" dirty="0">
                          <a:solidFill>
                            <a:schemeClr val="tx1"/>
                          </a:solidFill>
                          <a:latin typeface="PNU" pitchFamily="2" charset="-78"/>
                          <a:cs typeface="PNU" pitchFamily="2" charset="-78"/>
                          <a:sym typeface="Arial"/>
                        </a:rPr>
                        <a:t>اختبارات قصيرة</a:t>
                      </a:r>
                      <a:endParaRPr lang="ar-SA" sz="2000" b="0" i="0" u="none" strike="noStrike" cap="none" dirty="0">
                        <a:solidFill>
                          <a:schemeClr val="tx1"/>
                        </a:solidFill>
                        <a:latin typeface="PNU" pitchFamily="2" charset="-78"/>
                        <a:ea typeface="Arial"/>
                        <a:cs typeface="PNU" pitchFamily="2" charset="-78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4E79"/>
                        </a:buClr>
                        <a:buSzPct val="25000"/>
                        <a:buFont typeface="Arial"/>
                        <a:buNone/>
                      </a:pPr>
                      <a:endParaRPr lang="en-US" sz="1100" b="0" u="none" strike="noStrike" cap="none" dirty="0">
                        <a:solidFill>
                          <a:schemeClr val="tx1"/>
                        </a:solidFill>
                        <a:latin typeface="PNU" pitchFamily="2" charset="-78"/>
                        <a:cs typeface="PNU" pitchFamily="2" charset="-78"/>
                        <a:sym typeface="Arial"/>
                      </a:endParaRPr>
                    </a:p>
                    <a:p>
                      <a:pPr marL="0" marR="0" lvl="0" indent="0" algn="ctr" rtl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4E79"/>
                        </a:buClr>
                        <a:buSzPct val="25000"/>
                        <a:buFont typeface="Arial"/>
                        <a:buNone/>
                      </a:pPr>
                      <a:r>
                        <a:rPr lang="ar-SA" sz="2000" b="0" u="none" strike="noStrike" cap="none" dirty="0">
                          <a:solidFill>
                            <a:schemeClr val="tx1"/>
                          </a:solidFill>
                          <a:latin typeface="PNU" pitchFamily="2" charset="-78"/>
                          <a:cs typeface="PNU" pitchFamily="2" charset="-78"/>
                          <a:sym typeface="Arial"/>
                        </a:rPr>
                        <a:t>اختبارات إلكترونية</a:t>
                      </a:r>
                      <a:endParaRPr lang="ar-SA" sz="2000" b="0" i="0" u="none" strike="noStrike" cap="none" dirty="0">
                        <a:solidFill>
                          <a:schemeClr val="tx1"/>
                        </a:solidFill>
                        <a:latin typeface="PNU" pitchFamily="2" charset="-78"/>
                        <a:ea typeface="Arial"/>
                        <a:cs typeface="PNU" pitchFamily="2" charset="-78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0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4E79"/>
                        </a:buClr>
                        <a:buSzPct val="25000"/>
                        <a:buFont typeface="Arial"/>
                        <a:buNone/>
                      </a:pPr>
                      <a:endParaRPr lang="en-US" sz="1100" b="0" u="none" strike="noStrike" cap="none" dirty="0">
                        <a:solidFill>
                          <a:schemeClr val="tx1"/>
                        </a:solidFill>
                        <a:latin typeface="PNU" pitchFamily="2" charset="-78"/>
                        <a:cs typeface="PNU" pitchFamily="2" charset="-78"/>
                        <a:sym typeface="Arial"/>
                      </a:endParaRPr>
                    </a:p>
                    <a:p>
                      <a:pPr marL="0" marR="0" lvl="0" indent="0" algn="ctr" rtl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4E79"/>
                        </a:buClr>
                        <a:buSzPct val="25000"/>
                        <a:buFont typeface="Arial"/>
                        <a:buNone/>
                      </a:pPr>
                      <a:r>
                        <a:rPr lang="ar-SA" sz="2000" b="0" u="none" strike="noStrike" cap="none" dirty="0">
                          <a:solidFill>
                            <a:schemeClr val="tx1"/>
                          </a:solidFill>
                          <a:latin typeface="PNU" pitchFamily="2" charset="-78"/>
                          <a:cs typeface="PNU" pitchFamily="2" charset="-78"/>
                          <a:sym typeface="Arial"/>
                        </a:rPr>
                        <a:t>محاضرة تقليدية</a:t>
                      </a:r>
                      <a:endParaRPr lang="ar-SA" sz="2000" b="0" i="0" u="none" strike="noStrike" cap="none" dirty="0">
                        <a:solidFill>
                          <a:schemeClr val="tx1"/>
                        </a:solidFill>
                        <a:latin typeface="PNU" pitchFamily="2" charset="-78"/>
                        <a:ea typeface="Arial"/>
                        <a:cs typeface="PNU" pitchFamily="2" charset="-78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4E79"/>
                        </a:buClr>
                        <a:buSzPct val="25000"/>
                        <a:buFont typeface="Arial"/>
                        <a:buNone/>
                      </a:pPr>
                      <a:endParaRPr lang="en-US" sz="1100" b="0" u="none" strike="noStrike" cap="none" dirty="0">
                        <a:solidFill>
                          <a:schemeClr val="tx1"/>
                        </a:solidFill>
                        <a:latin typeface="PNU" pitchFamily="2" charset="-78"/>
                        <a:cs typeface="PNU" pitchFamily="2" charset="-78"/>
                        <a:sym typeface="Arial"/>
                      </a:endParaRPr>
                    </a:p>
                    <a:p>
                      <a:pPr marL="0" marR="0" lvl="0" indent="0" algn="ctr" rtl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4E79"/>
                        </a:buClr>
                        <a:buSzPct val="25000"/>
                        <a:buFont typeface="Arial"/>
                        <a:buNone/>
                      </a:pPr>
                      <a:r>
                        <a:rPr lang="ar-SA" sz="2000" b="0" u="none" strike="noStrike" cap="none" dirty="0">
                          <a:solidFill>
                            <a:schemeClr val="tx1"/>
                          </a:solidFill>
                          <a:latin typeface="PNU" pitchFamily="2" charset="-78"/>
                          <a:cs typeface="PNU" pitchFamily="2" charset="-78"/>
                          <a:sym typeface="Arial"/>
                        </a:rPr>
                        <a:t>فصول افتراضية</a:t>
                      </a:r>
                      <a:endParaRPr lang="ar-SA" sz="2000" b="0" i="0" u="none" strike="noStrike" cap="none" dirty="0">
                        <a:solidFill>
                          <a:schemeClr val="tx1"/>
                        </a:solidFill>
                        <a:latin typeface="PNU" pitchFamily="2" charset="-78"/>
                        <a:ea typeface="Arial"/>
                        <a:cs typeface="PNU" pitchFamily="2" charset="-78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0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4E79"/>
                        </a:buClr>
                        <a:buSzPct val="25000"/>
                        <a:buFont typeface="Arial"/>
                        <a:buNone/>
                      </a:pPr>
                      <a:endParaRPr lang="en-US" sz="1100" b="0" u="none" strike="noStrike" cap="none" dirty="0">
                        <a:solidFill>
                          <a:schemeClr val="tx1"/>
                        </a:solidFill>
                        <a:latin typeface="PNU" pitchFamily="2" charset="-78"/>
                        <a:cs typeface="PNU" pitchFamily="2" charset="-78"/>
                        <a:sym typeface="Arial"/>
                      </a:endParaRPr>
                    </a:p>
                    <a:p>
                      <a:pPr marL="0" marR="0" lvl="0" indent="0" algn="ctr" rtl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4E79"/>
                        </a:buClr>
                        <a:buSzPct val="25000"/>
                        <a:buFont typeface="Arial"/>
                        <a:buNone/>
                      </a:pPr>
                      <a:r>
                        <a:rPr lang="ar-SA" sz="2000" b="0" u="none" strike="noStrike" cap="none" dirty="0">
                          <a:solidFill>
                            <a:schemeClr val="tx1"/>
                          </a:solidFill>
                          <a:latin typeface="PNU" pitchFamily="2" charset="-78"/>
                          <a:cs typeface="PNU" pitchFamily="2" charset="-78"/>
                          <a:sym typeface="Arial"/>
                        </a:rPr>
                        <a:t>أوقات محددة</a:t>
                      </a:r>
                      <a:endParaRPr lang="ar-SA" sz="2000" b="0" i="0" u="none" strike="noStrike" cap="none" dirty="0">
                        <a:solidFill>
                          <a:schemeClr val="tx1"/>
                        </a:solidFill>
                        <a:latin typeface="PNU" pitchFamily="2" charset="-78"/>
                        <a:ea typeface="Arial"/>
                        <a:cs typeface="PNU" pitchFamily="2" charset="-78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4E79"/>
                        </a:buClr>
                        <a:buSzPct val="25000"/>
                        <a:buFont typeface="Arial"/>
                        <a:buNone/>
                      </a:pPr>
                      <a:endParaRPr lang="en-US" sz="1100" b="0" u="none" strike="noStrike" cap="none" dirty="0">
                        <a:solidFill>
                          <a:schemeClr val="tx1"/>
                        </a:solidFill>
                        <a:latin typeface="PNU" pitchFamily="2" charset="-78"/>
                        <a:cs typeface="PNU" pitchFamily="2" charset="-78"/>
                        <a:sym typeface="Arial"/>
                      </a:endParaRPr>
                    </a:p>
                    <a:p>
                      <a:pPr marL="0" marR="0" lvl="0" indent="0" algn="ctr" rtl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4E79"/>
                        </a:buClr>
                        <a:buSzPct val="25000"/>
                        <a:buFont typeface="Arial"/>
                        <a:buNone/>
                      </a:pPr>
                      <a:r>
                        <a:rPr lang="ar-SA" sz="2000" b="0" u="none" strike="noStrike" cap="none" dirty="0">
                          <a:solidFill>
                            <a:schemeClr val="tx1"/>
                          </a:solidFill>
                          <a:latin typeface="PNU" pitchFamily="2" charset="-78"/>
                          <a:cs typeface="PNU" pitchFamily="2" charset="-78"/>
                          <a:sym typeface="Arial"/>
                        </a:rPr>
                        <a:t> 24 ساعة – 7 أيام </a:t>
                      </a:r>
                      <a:endParaRPr lang="ar-SA" sz="2000" b="0" i="0" u="none" strike="noStrike" cap="none" dirty="0">
                        <a:solidFill>
                          <a:schemeClr val="tx1"/>
                        </a:solidFill>
                        <a:latin typeface="PNU" pitchFamily="2" charset="-78"/>
                        <a:ea typeface="Arial"/>
                        <a:cs typeface="PNU" pitchFamily="2" charset="-78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20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4E79"/>
                        </a:buClr>
                        <a:buSzPct val="25000"/>
                        <a:buFont typeface="Arial"/>
                        <a:buNone/>
                      </a:pPr>
                      <a:endParaRPr lang="en-US" sz="2000" b="0" u="none" strike="noStrike" cap="none" dirty="0">
                        <a:solidFill>
                          <a:schemeClr val="tx1"/>
                        </a:solidFill>
                        <a:latin typeface="PNU" pitchFamily="2" charset="-78"/>
                        <a:cs typeface="PNU" pitchFamily="2" charset="-78"/>
                        <a:sym typeface="Arial"/>
                      </a:endParaRPr>
                    </a:p>
                    <a:p>
                      <a:pPr marL="0" marR="0" lvl="0" indent="0" algn="ctr" rtl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4E79"/>
                        </a:buClr>
                        <a:buSzPct val="25000"/>
                        <a:buFont typeface="Arial"/>
                        <a:buNone/>
                      </a:pPr>
                      <a:r>
                        <a:rPr lang="ar-SA" sz="2000" b="0" u="none" strike="noStrike" cap="none" dirty="0">
                          <a:solidFill>
                            <a:schemeClr val="tx1"/>
                          </a:solidFill>
                          <a:latin typeface="PNU" pitchFamily="2" charset="-78"/>
                          <a:cs typeface="PNU" pitchFamily="2" charset="-78"/>
                          <a:sym typeface="Arial"/>
                        </a:rPr>
                        <a:t>نمط واحد للتعلم</a:t>
                      </a:r>
                      <a:endParaRPr lang="ar-SA" sz="2000" b="0" i="0" u="none" strike="noStrike" cap="none" dirty="0">
                        <a:solidFill>
                          <a:schemeClr val="tx1"/>
                        </a:solidFill>
                        <a:latin typeface="PNU" pitchFamily="2" charset="-78"/>
                        <a:ea typeface="Arial"/>
                        <a:cs typeface="PNU" pitchFamily="2" charset="-78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4E79"/>
                        </a:buClr>
                        <a:buSzPct val="25000"/>
                        <a:buFont typeface="Arial"/>
                        <a:buNone/>
                      </a:pPr>
                      <a:endParaRPr lang="en-US" sz="1100" b="0" u="none" strike="noStrike" cap="none" dirty="0">
                        <a:solidFill>
                          <a:schemeClr val="tx1"/>
                        </a:solidFill>
                        <a:latin typeface="PNU" pitchFamily="2" charset="-78"/>
                        <a:cs typeface="PNU" pitchFamily="2" charset="-78"/>
                        <a:sym typeface="Arial"/>
                      </a:endParaRPr>
                    </a:p>
                    <a:p>
                      <a:pPr marL="0" marR="0" lvl="0" indent="0" algn="ctr" rtl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4E79"/>
                        </a:buClr>
                        <a:buSzPct val="25000"/>
                        <a:buFont typeface="Arial"/>
                        <a:buNone/>
                      </a:pPr>
                      <a:r>
                        <a:rPr lang="ar-SA" sz="2000" b="0" u="none" strike="noStrike" cap="none" dirty="0">
                          <a:solidFill>
                            <a:schemeClr val="tx1"/>
                          </a:solidFill>
                          <a:latin typeface="PNU" pitchFamily="2" charset="-78"/>
                          <a:cs typeface="PNU" pitchFamily="2" charset="-78"/>
                          <a:sym typeface="Arial"/>
                        </a:rPr>
                        <a:t>أنماط متنوعة للتعلم ( فيديو ، مدونات ، مقالات )</a:t>
                      </a:r>
                      <a:endParaRPr lang="ar-SA" sz="2000" b="0" i="0" u="none" strike="noStrike" cap="none" dirty="0">
                        <a:solidFill>
                          <a:schemeClr val="tx1"/>
                        </a:solidFill>
                        <a:latin typeface="PNU" pitchFamily="2" charset="-78"/>
                        <a:ea typeface="Arial"/>
                        <a:cs typeface="PNU" pitchFamily="2" charset="-78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20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4E79"/>
                        </a:buClr>
                        <a:buSzPct val="25000"/>
                        <a:buFont typeface="Arial"/>
                        <a:buNone/>
                      </a:pPr>
                      <a:endParaRPr lang="en-US" sz="1100" b="0" u="none" strike="noStrike" cap="none" dirty="0">
                        <a:solidFill>
                          <a:schemeClr val="tx1"/>
                        </a:solidFill>
                        <a:latin typeface="PNU" pitchFamily="2" charset="-78"/>
                        <a:cs typeface="PNU" pitchFamily="2" charset="-78"/>
                        <a:sym typeface="Arial"/>
                      </a:endParaRPr>
                    </a:p>
                    <a:p>
                      <a:pPr marL="0" marR="0" lvl="0" indent="0" algn="ctr" rtl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4E79"/>
                        </a:buClr>
                        <a:buSzPct val="25000"/>
                        <a:buFont typeface="Arial"/>
                        <a:buNone/>
                      </a:pPr>
                      <a:r>
                        <a:rPr lang="ar-SA" sz="2000" b="0" u="none" strike="noStrike" cap="none" dirty="0">
                          <a:solidFill>
                            <a:schemeClr val="tx1"/>
                          </a:solidFill>
                          <a:latin typeface="PNU" pitchFamily="2" charset="-78"/>
                          <a:cs typeface="PNU" pitchFamily="2" charset="-78"/>
                          <a:sym typeface="Arial"/>
                        </a:rPr>
                        <a:t>تدريس يناسب القدرات المتوسطة</a:t>
                      </a:r>
                      <a:endParaRPr lang="ar-SA" sz="2000" b="0" i="0" u="none" strike="noStrike" cap="none" dirty="0">
                        <a:solidFill>
                          <a:schemeClr val="tx1"/>
                        </a:solidFill>
                        <a:latin typeface="PNU" pitchFamily="2" charset="-78"/>
                        <a:ea typeface="Arial"/>
                        <a:cs typeface="PNU" pitchFamily="2" charset="-78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4E79"/>
                        </a:buClr>
                        <a:buSzPct val="25000"/>
                        <a:buFont typeface="Arial"/>
                        <a:buNone/>
                      </a:pPr>
                      <a:endParaRPr lang="en-US" sz="1100" b="0" u="none" strike="noStrike" cap="none" dirty="0">
                        <a:solidFill>
                          <a:schemeClr val="tx1"/>
                        </a:solidFill>
                        <a:latin typeface="PNU" pitchFamily="2" charset="-78"/>
                        <a:cs typeface="PNU" pitchFamily="2" charset="-78"/>
                        <a:sym typeface="Arial"/>
                      </a:endParaRPr>
                    </a:p>
                    <a:p>
                      <a:pPr marL="0" marR="0" lvl="0" indent="0" algn="ctr" rtl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4E79"/>
                        </a:buClr>
                        <a:buSzPct val="25000"/>
                        <a:buFont typeface="Arial"/>
                        <a:buNone/>
                      </a:pPr>
                      <a:r>
                        <a:rPr lang="ar-SA" sz="2000" b="0" u="none" strike="noStrike" cap="none" dirty="0">
                          <a:solidFill>
                            <a:schemeClr val="tx1"/>
                          </a:solidFill>
                          <a:latin typeface="PNU" pitchFamily="2" charset="-78"/>
                          <a:cs typeface="PNU" pitchFamily="2" charset="-78"/>
                          <a:sym typeface="Arial"/>
                        </a:rPr>
                        <a:t>تعلم يتلاءم مع كافة القدرات</a:t>
                      </a:r>
                      <a:endParaRPr lang="ar-SA" sz="2000" b="0" i="0" u="none" strike="noStrike" cap="none" dirty="0">
                        <a:solidFill>
                          <a:schemeClr val="tx1"/>
                        </a:solidFill>
                        <a:latin typeface="PNU" pitchFamily="2" charset="-78"/>
                        <a:ea typeface="Arial"/>
                        <a:cs typeface="PNU" pitchFamily="2" charset="-78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2075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4E79"/>
                        </a:buClr>
                        <a:buSzPct val="25000"/>
                        <a:buFont typeface="Arial"/>
                        <a:buNone/>
                      </a:pPr>
                      <a:endParaRPr lang="en-US" sz="1100" b="0" u="none" strike="noStrike" cap="none" dirty="0">
                        <a:solidFill>
                          <a:schemeClr val="tx1"/>
                        </a:solidFill>
                        <a:latin typeface="PNU" pitchFamily="2" charset="-78"/>
                        <a:cs typeface="PNU" pitchFamily="2" charset="-78"/>
                        <a:sym typeface="Arial"/>
                      </a:endParaRPr>
                    </a:p>
                    <a:p>
                      <a:pPr marL="0" marR="0" lvl="0" indent="0" algn="ctr" rtl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4E79"/>
                        </a:buClr>
                        <a:buSzPct val="25000"/>
                        <a:buFont typeface="Arial"/>
                        <a:buNone/>
                      </a:pPr>
                      <a:r>
                        <a:rPr lang="ar-SA" sz="2000" b="0" u="none" strike="noStrike" cap="none" dirty="0">
                          <a:solidFill>
                            <a:schemeClr val="tx1"/>
                          </a:solidFill>
                          <a:latin typeface="PNU" pitchFamily="2" charset="-78"/>
                          <a:cs typeface="PNU" pitchFamily="2" charset="-78"/>
                          <a:sym typeface="Arial"/>
                        </a:rPr>
                        <a:t>مسؤولية المدرس</a:t>
                      </a:r>
                      <a:endParaRPr lang="ar-SA" sz="2000" b="0" i="0" u="none" strike="noStrike" cap="none" dirty="0">
                        <a:solidFill>
                          <a:schemeClr val="tx1"/>
                        </a:solidFill>
                        <a:latin typeface="PNU" pitchFamily="2" charset="-78"/>
                        <a:ea typeface="Arial"/>
                        <a:cs typeface="PNU" pitchFamily="2" charset="-78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4E79"/>
                        </a:buClr>
                        <a:buSzPct val="25000"/>
                        <a:buFont typeface="Arial"/>
                        <a:buNone/>
                      </a:pPr>
                      <a:endParaRPr lang="en-US" sz="1100" b="0" u="none" strike="noStrike" cap="none" dirty="0">
                        <a:solidFill>
                          <a:schemeClr val="tx1"/>
                        </a:solidFill>
                        <a:latin typeface="PNU" pitchFamily="2" charset="-78"/>
                        <a:cs typeface="PNU" pitchFamily="2" charset="-78"/>
                        <a:sym typeface="Arial"/>
                      </a:endParaRPr>
                    </a:p>
                    <a:p>
                      <a:pPr marL="0" marR="0" lvl="0" indent="0" algn="ctr" rtl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4E79"/>
                        </a:buClr>
                        <a:buSzPct val="25000"/>
                        <a:buFont typeface="Arial"/>
                        <a:buNone/>
                      </a:pPr>
                      <a:r>
                        <a:rPr lang="ar-SA" sz="2000" b="0" u="none" strike="noStrike" cap="none" dirty="0">
                          <a:solidFill>
                            <a:schemeClr val="tx1"/>
                          </a:solidFill>
                          <a:latin typeface="PNU" pitchFamily="2" charset="-78"/>
                          <a:cs typeface="PNU" pitchFamily="2" charset="-78"/>
                          <a:sym typeface="Arial"/>
                        </a:rPr>
                        <a:t>مسؤولية  الطالبة</a:t>
                      </a:r>
                      <a:endParaRPr lang="ar-SA" sz="2000" b="0" i="0" u="none" strike="noStrike" cap="none" dirty="0">
                        <a:solidFill>
                          <a:schemeClr val="tx1"/>
                        </a:solidFill>
                        <a:latin typeface="PNU" pitchFamily="2" charset="-78"/>
                        <a:ea typeface="Arial"/>
                        <a:cs typeface="PNU" pitchFamily="2" charset="-78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643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>
            <a:extLst>
              <a:ext uri="{FF2B5EF4-FFF2-40B4-BE49-F238E27FC236}">
                <a16:creationId xmlns:a16="http://schemas.microsoft.com/office/drawing/2014/main" id="{833D14A9-FD66-0842-B4A8-69D50977E10E}"/>
              </a:ext>
            </a:extLst>
          </p:cNvPr>
          <p:cNvSpPr/>
          <p:nvPr/>
        </p:nvSpPr>
        <p:spPr>
          <a:xfrm>
            <a:off x="0" y="796148"/>
            <a:ext cx="10706294" cy="6570364"/>
          </a:xfrm>
          <a:prstGeom prst="rect">
            <a:avLst/>
          </a:prstGeom>
          <a:solidFill>
            <a:srgbClr val="1F7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>
              <a:solidFill>
                <a:srgbClr val="1F7273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175942-66EB-9944-99F2-3CFADD8CD779}"/>
              </a:ext>
            </a:extLst>
          </p:cNvPr>
          <p:cNvSpPr/>
          <p:nvPr/>
        </p:nvSpPr>
        <p:spPr>
          <a:xfrm>
            <a:off x="0" y="2542400"/>
            <a:ext cx="1069181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</a:pPr>
            <a:r>
              <a:rPr lang="ar-SA" sz="8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PNU" pitchFamily="2" charset="-78"/>
              </a:rPr>
              <a:t>كيف أبدأ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5693900-19AF-464D-A90C-68B41E97D0E0}"/>
              </a:ext>
            </a:extLst>
          </p:cNvPr>
          <p:cNvSpPr/>
          <p:nvPr/>
        </p:nvSpPr>
        <p:spPr>
          <a:xfrm>
            <a:off x="0" y="0"/>
            <a:ext cx="10706294" cy="749508"/>
          </a:xfrm>
          <a:prstGeom prst="rect">
            <a:avLst/>
          </a:prstGeom>
          <a:solidFill>
            <a:srgbClr val="1F7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>
              <a:solidFill>
                <a:srgbClr val="1F7273"/>
              </a:solidFill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1031EFE7-1942-284E-B2A6-57BB28663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8973" y="77996"/>
            <a:ext cx="1506589" cy="617608"/>
          </a:xfrm>
          <a:prstGeom prst="rect">
            <a:avLst/>
          </a:prstGeom>
        </p:spPr>
      </p:pic>
      <p:pic>
        <p:nvPicPr>
          <p:cNvPr id="16" name="صورة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C95F662-EDBF-534D-A6AC-9759286AC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47" y="248869"/>
            <a:ext cx="267607" cy="254371"/>
          </a:xfrm>
          <a:prstGeom prst="rect">
            <a:avLst/>
          </a:prstGeom>
        </p:spPr>
      </p:pic>
      <p:cxnSp>
        <p:nvCxnSpPr>
          <p:cNvPr id="18" name="موصل مستقيم 17">
            <a:extLst>
              <a:ext uri="{FF2B5EF4-FFF2-40B4-BE49-F238E27FC236}">
                <a16:creationId xmlns:a16="http://schemas.microsoft.com/office/drawing/2014/main" id="{28CEF7DE-9A91-0345-BD46-28E24D15F534}"/>
              </a:ext>
            </a:extLst>
          </p:cNvPr>
          <p:cNvCxnSpPr>
            <a:cxnSpLocks/>
          </p:cNvCxnSpPr>
          <p:nvPr/>
        </p:nvCxnSpPr>
        <p:spPr>
          <a:xfrm>
            <a:off x="572901" y="216816"/>
            <a:ext cx="0" cy="3197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4">
            <a:extLst>
              <a:ext uri="{FF2B5EF4-FFF2-40B4-BE49-F238E27FC236}">
                <a16:creationId xmlns:a16="http://schemas.microsoft.com/office/drawing/2014/main" id="{E53571CC-E7D4-0A42-BC59-B2D702484394}"/>
              </a:ext>
            </a:extLst>
          </p:cNvPr>
          <p:cNvSpPr/>
          <p:nvPr/>
        </p:nvSpPr>
        <p:spPr>
          <a:xfrm>
            <a:off x="0" y="7420416"/>
            <a:ext cx="10706294" cy="177466"/>
          </a:xfrm>
          <a:prstGeom prst="rect">
            <a:avLst/>
          </a:prstGeom>
          <a:solidFill>
            <a:srgbClr val="1F7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801929" rtl="0" eaLnBrk="1" latinLnBrk="0" hangingPunct="1"/>
            <a:endParaRPr lang="en-US" sz="1579">
              <a:solidFill>
                <a:srgbClr val="1F7273"/>
              </a:solidFill>
            </a:endParaRPr>
          </a:p>
        </p:txBody>
      </p:sp>
      <p:pic>
        <p:nvPicPr>
          <p:cNvPr id="17" name="صورة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A97B25F-7F2B-F94B-B5C3-4DF166F1DD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230899" y="6828451"/>
            <a:ext cx="197122" cy="332427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E29D55B-8D16-334D-8E83-644FB46142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10800000">
            <a:off x="302357" y="6828451"/>
            <a:ext cx="197122" cy="33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7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6743C5-8A73-8842-80EA-4DC2C754093B}"/>
              </a:ext>
            </a:extLst>
          </p:cNvPr>
          <p:cNvSpPr/>
          <p:nvPr/>
        </p:nvSpPr>
        <p:spPr>
          <a:xfrm>
            <a:off x="0" y="0"/>
            <a:ext cx="10675300" cy="749508"/>
          </a:xfrm>
          <a:prstGeom prst="rect">
            <a:avLst/>
          </a:prstGeom>
          <a:solidFill>
            <a:srgbClr val="1F7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>
              <a:solidFill>
                <a:srgbClr val="1F7273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6C64736B-1585-FF4A-BB04-2D9F73DA3E16}"/>
              </a:ext>
            </a:extLst>
          </p:cNvPr>
          <p:cNvSpPr/>
          <p:nvPr/>
        </p:nvSpPr>
        <p:spPr>
          <a:xfrm>
            <a:off x="3337" y="216816"/>
            <a:ext cx="3068118" cy="319793"/>
          </a:xfrm>
          <a:prstGeom prst="rect">
            <a:avLst/>
          </a:prstGeom>
          <a:solidFill>
            <a:srgbClr val="17A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FB0E425-EF33-3E4E-AA4D-B8A12254B826}"/>
              </a:ext>
            </a:extLst>
          </p:cNvPr>
          <p:cNvSpPr txBox="1"/>
          <p:nvPr/>
        </p:nvSpPr>
        <p:spPr>
          <a:xfrm>
            <a:off x="591821" y="217523"/>
            <a:ext cx="247963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600" dirty="0">
                <a:solidFill>
                  <a:schemeClr val="bg1"/>
                </a:solidFill>
                <a:latin typeface="PNU" pitchFamily="2" charset="-78"/>
                <a:cs typeface="PNU" pitchFamily="2" charset="-78"/>
              </a:rPr>
              <a:t>المقصود بالمقرر الإلكتروني</a:t>
            </a:r>
          </a:p>
        </p:txBody>
      </p:sp>
      <p:pic>
        <p:nvPicPr>
          <p:cNvPr id="4" name="صورة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0129FF4-1791-774C-AC57-AE861F983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9716" y="6677595"/>
            <a:ext cx="224780" cy="38039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732CE00-620A-964D-A068-D9608A7E5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92083" y="6677595"/>
            <a:ext cx="224780" cy="38039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6D18D0E-A68A-AD44-A9AA-C2D1108A8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973" y="77996"/>
            <a:ext cx="1506589" cy="617608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14B439E0-0B9B-864B-BF50-697CF467D7E8}"/>
              </a:ext>
            </a:extLst>
          </p:cNvPr>
          <p:cNvSpPr/>
          <p:nvPr/>
        </p:nvSpPr>
        <p:spPr>
          <a:xfrm>
            <a:off x="0" y="7405140"/>
            <a:ext cx="10708326" cy="202367"/>
          </a:xfrm>
          <a:prstGeom prst="rect">
            <a:avLst/>
          </a:prstGeom>
          <a:solidFill>
            <a:srgbClr val="1F7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>
              <a:solidFill>
                <a:srgbClr val="1F7273"/>
              </a:solidFill>
            </a:endParaRPr>
          </a:p>
        </p:txBody>
      </p:sp>
      <p:pic>
        <p:nvPicPr>
          <p:cNvPr id="9" name="صورة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557988A-07D9-9641-9DC2-BEC7B98CD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47" y="248869"/>
            <a:ext cx="267607" cy="254371"/>
          </a:xfrm>
          <a:prstGeom prst="rect">
            <a:avLst/>
          </a:prstGeom>
        </p:spPr>
      </p:pic>
      <p:cxnSp>
        <p:nvCxnSpPr>
          <p:cNvPr id="10" name="موصل مستقيم 9">
            <a:extLst>
              <a:ext uri="{FF2B5EF4-FFF2-40B4-BE49-F238E27FC236}">
                <a16:creationId xmlns:a16="http://schemas.microsoft.com/office/drawing/2014/main" id="{693FAC68-D445-DD46-A625-8FBC40AC8C6A}"/>
              </a:ext>
            </a:extLst>
          </p:cNvPr>
          <p:cNvCxnSpPr>
            <a:cxnSpLocks/>
          </p:cNvCxnSpPr>
          <p:nvPr/>
        </p:nvCxnSpPr>
        <p:spPr>
          <a:xfrm>
            <a:off x="572901" y="216816"/>
            <a:ext cx="0" cy="3197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170626D5-DE4A-C04E-B16D-1525BB3080E7}"/>
              </a:ext>
            </a:extLst>
          </p:cNvPr>
          <p:cNvSpPr/>
          <p:nvPr/>
        </p:nvSpPr>
        <p:spPr>
          <a:xfrm>
            <a:off x="1251472" y="1976051"/>
            <a:ext cx="7562087" cy="1000770"/>
          </a:xfrm>
          <a:prstGeom prst="roundRect">
            <a:avLst/>
          </a:prstGeom>
          <a:noFill/>
          <a:ln w="69850">
            <a:solidFill>
              <a:srgbClr val="199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28600" lvl="0" indent="-228600" algn="r" rtl="1">
              <a:buClr>
                <a:srgbClr val="17A086"/>
              </a:buClr>
              <a:buSzPts val="3200"/>
              <a:buFont typeface="Arial"/>
              <a:buChar char="•"/>
            </a:pPr>
            <a:r>
              <a:rPr lang="ar-SY" sz="2400" dirty="0">
                <a:solidFill>
                  <a:srgbClr val="0C0C0C"/>
                </a:solidFill>
                <a:latin typeface="PNU" pitchFamily="2" charset="-78"/>
                <a:cs typeface="PNU" pitchFamily="2" charset="-78"/>
              </a:rPr>
              <a:t>التأكد من وجود المقررات على </a:t>
            </a:r>
            <a:r>
              <a:rPr lang="ar-SY" sz="2400" b="1" dirty="0">
                <a:solidFill>
                  <a:srgbClr val="13A086"/>
                </a:solidFill>
                <a:latin typeface="PNU" pitchFamily="2" charset="-78"/>
                <a:cs typeface="PNU" pitchFamily="2" charset="-78"/>
              </a:rPr>
              <a:t>نظام البانر</a:t>
            </a:r>
          </a:p>
        </p:txBody>
      </p:sp>
      <p:sp>
        <p:nvSpPr>
          <p:cNvPr id="25" name="مستطيل مستدير الزوايا 24">
            <a:extLst>
              <a:ext uri="{FF2B5EF4-FFF2-40B4-BE49-F238E27FC236}">
                <a16:creationId xmlns:a16="http://schemas.microsoft.com/office/drawing/2014/main" id="{681836E3-0A60-6147-AAC1-22A6D22DC746}"/>
              </a:ext>
            </a:extLst>
          </p:cNvPr>
          <p:cNvSpPr/>
          <p:nvPr/>
        </p:nvSpPr>
        <p:spPr>
          <a:xfrm>
            <a:off x="1289959" y="3404663"/>
            <a:ext cx="7562087" cy="1000770"/>
          </a:xfrm>
          <a:prstGeom prst="roundRect">
            <a:avLst/>
          </a:prstGeom>
          <a:solidFill>
            <a:srgbClr val="13A086"/>
          </a:solidFill>
          <a:ln w="69850">
            <a:solidFill>
              <a:srgbClr val="199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28600" lvl="0" indent="-228600" algn="r" rtl="1">
              <a:spcBef>
                <a:spcPts val="1000"/>
              </a:spcBef>
              <a:buClr>
                <a:srgbClr val="17A086"/>
              </a:buClr>
              <a:buSzPts val="3200"/>
              <a:buFont typeface="Arial"/>
              <a:buChar char="•"/>
            </a:pPr>
            <a:r>
              <a:rPr lang="ar-SY" sz="2400" dirty="0">
                <a:solidFill>
                  <a:schemeClr val="bg1"/>
                </a:solidFill>
                <a:latin typeface="PNU" pitchFamily="2" charset="-78"/>
                <a:cs typeface="PNU" pitchFamily="2" charset="-78"/>
              </a:rPr>
              <a:t>تفعـــيل البــــريد الإلكـــــــتروني الجامعــــي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E4008A46-5855-F64A-A687-AFA047A6722F}"/>
              </a:ext>
            </a:extLst>
          </p:cNvPr>
          <p:cNvSpPr txBox="1"/>
          <p:nvPr/>
        </p:nvSpPr>
        <p:spPr>
          <a:xfrm>
            <a:off x="9214101" y="1858258"/>
            <a:ext cx="98622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8000" dirty="0">
                <a:solidFill>
                  <a:srgbClr val="13A086"/>
                </a:solidFill>
                <a:latin typeface="PNU" pitchFamily="2" charset="-78"/>
                <a:cs typeface="PNU" pitchFamily="2" charset="-78"/>
              </a:rPr>
              <a:t>1</a:t>
            </a:r>
            <a:endParaRPr lang="ar-SA" sz="8000" dirty="0">
              <a:solidFill>
                <a:srgbClr val="13A086"/>
              </a:solidFill>
              <a:latin typeface="PNU" pitchFamily="2" charset="-78"/>
              <a:cs typeface="PNU" pitchFamily="2" charset="-78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16DF8B9F-E6A8-2649-BCF0-8E4C6C1F7D1B}"/>
              </a:ext>
            </a:extLst>
          </p:cNvPr>
          <p:cNvSpPr txBox="1"/>
          <p:nvPr/>
        </p:nvSpPr>
        <p:spPr>
          <a:xfrm>
            <a:off x="9182038" y="3286869"/>
            <a:ext cx="98622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8000" dirty="0">
                <a:solidFill>
                  <a:srgbClr val="13A086"/>
                </a:solidFill>
                <a:latin typeface="PNU" pitchFamily="2" charset="-78"/>
                <a:cs typeface="PNU" pitchFamily="2" charset="-78"/>
              </a:rPr>
              <a:t>2</a:t>
            </a:r>
            <a:endParaRPr lang="ar-SA" sz="8000" dirty="0">
              <a:solidFill>
                <a:srgbClr val="13A086"/>
              </a:solidFill>
              <a:latin typeface="PNU" pitchFamily="2" charset="-78"/>
              <a:cs typeface="PNU" pitchFamily="2" charset="-78"/>
            </a:endParaRPr>
          </a:p>
        </p:txBody>
      </p:sp>
      <p:sp>
        <p:nvSpPr>
          <p:cNvPr id="28" name="مستطيل مستدير الزوايا 27">
            <a:extLst>
              <a:ext uri="{FF2B5EF4-FFF2-40B4-BE49-F238E27FC236}">
                <a16:creationId xmlns:a16="http://schemas.microsoft.com/office/drawing/2014/main" id="{E92B5754-92C2-B94B-99D6-A8BF90DC3FC9}"/>
              </a:ext>
            </a:extLst>
          </p:cNvPr>
          <p:cNvSpPr/>
          <p:nvPr/>
        </p:nvSpPr>
        <p:spPr>
          <a:xfrm>
            <a:off x="1289959" y="4915117"/>
            <a:ext cx="7562087" cy="1000770"/>
          </a:xfrm>
          <a:prstGeom prst="roundRect">
            <a:avLst/>
          </a:prstGeom>
          <a:noFill/>
          <a:ln w="69850">
            <a:solidFill>
              <a:srgbClr val="199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28600" lvl="0" indent="-228600" algn="r" rtl="1">
              <a:spcBef>
                <a:spcPts val="1000"/>
              </a:spcBef>
              <a:buClr>
                <a:srgbClr val="17A086"/>
              </a:buClr>
              <a:buSzPts val="3200"/>
              <a:buFont typeface="Arial"/>
              <a:buChar char="•"/>
            </a:pPr>
            <a:r>
              <a:rPr lang="ar-SY" sz="2400" dirty="0">
                <a:solidFill>
                  <a:srgbClr val="0C0C0C"/>
                </a:solidFill>
                <a:latin typeface="PNU" pitchFamily="2" charset="-78"/>
                <a:cs typeface="PNU" pitchFamily="2" charset="-78"/>
              </a:rPr>
              <a:t>الدخول إلى نظام التعلم الإلكتروني (</a:t>
            </a:r>
            <a:r>
              <a:rPr lang="ar-SY" sz="2400" b="1" dirty="0">
                <a:solidFill>
                  <a:srgbClr val="13A086"/>
                </a:solidFill>
                <a:latin typeface="PNU" pitchFamily="2" charset="-78"/>
                <a:cs typeface="PNU" pitchFamily="2" charset="-78"/>
              </a:rPr>
              <a:t>البلاك بورد</a:t>
            </a:r>
            <a:r>
              <a:rPr lang="ar-SY" sz="2400" dirty="0">
                <a:solidFill>
                  <a:srgbClr val="0C0C0C"/>
                </a:solidFill>
                <a:latin typeface="PNU" pitchFamily="2" charset="-78"/>
                <a:cs typeface="PNU" pitchFamily="2" charset="-78"/>
              </a:rPr>
              <a:t>)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6DED74D-AA2D-EC41-9335-6D7A040579FB}"/>
              </a:ext>
            </a:extLst>
          </p:cNvPr>
          <p:cNvSpPr txBox="1"/>
          <p:nvPr/>
        </p:nvSpPr>
        <p:spPr>
          <a:xfrm>
            <a:off x="9182038" y="4797323"/>
            <a:ext cx="98622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l" defTabSz="457200" rtl="0" eaLnBrk="1" latinLnBrk="0" hangingPunct="1"/>
            <a:r>
              <a:rPr lang="en-US" sz="8000" dirty="0">
                <a:solidFill>
                  <a:srgbClr val="13A086"/>
                </a:solidFill>
                <a:latin typeface="PNU" pitchFamily="2" charset="-78"/>
                <a:cs typeface="PNU" pitchFamily="2" charset="-78"/>
              </a:rPr>
              <a:t>3</a:t>
            </a:r>
            <a:endParaRPr lang="ar-SA" sz="8000" dirty="0">
              <a:solidFill>
                <a:srgbClr val="13A086"/>
              </a:solidFill>
              <a:latin typeface="PNU" pitchFamily="2" charset="-78"/>
              <a:cs typeface="PNU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7430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1BC9AFF-0216-A347-B5E7-98B865119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50" y="132040"/>
            <a:ext cx="10397806" cy="7170901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4322031-CA39-934A-A0C6-6755E8784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9716" y="6848943"/>
            <a:ext cx="224780" cy="38039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1B9D1C8-2997-744E-8764-A2CD0044F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92083" y="6848943"/>
            <a:ext cx="224780" cy="380396"/>
          </a:xfrm>
          <a:prstGeom prst="rect">
            <a:avLst/>
          </a:prstGeom>
        </p:spPr>
      </p:pic>
      <p:cxnSp>
        <p:nvCxnSpPr>
          <p:cNvPr id="12" name="موصل مستقيم 11">
            <a:extLst>
              <a:ext uri="{FF2B5EF4-FFF2-40B4-BE49-F238E27FC236}">
                <a16:creationId xmlns:a16="http://schemas.microsoft.com/office/drawing/2014/main" id="{2F4B9324-A2F4-D444-9ECA-8E4AFC788F7F}"/>
              </a:ext>
            </a:extLst>
          </p:cNvPr>
          <p:cNvCxnSpPr>
            <a:cxnSpLocks/>
          </p:cNvCxnSpPr>
          <p:nvPr/>
        </p:nvCxnSpPr>
        <p:spPr>
          <a:xfrm>
            <a:off x="572901" y="216816"/>
            <a:ext cx="0" cy="319793"/>
          </a:xfrm>
          <a:prstGeom prst="line">
            <a:avLst/>
          </a:prstGeom>
          <a:ln>
            <a:solidFill>
              <a:srgbClr val="2072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صورة 13">
            <a:extLst>
              <a:ext uri="{FF2B5EF4-FFF2-40B4-BE49-F238E27FC236}">
                <a16:creationId xmlns:a16="http://schemas.microsoft.com/office/drawing/2014/main" id="{131972E5-EFCE-3245-824C-E1398BCA1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9" y="247568"/>
            <a:ext cx="267508" cy="25437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9500141A-E52D-3E4F-A012-A92E7EF48D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8592" y="70247"/>
            <a:ext cx="1543874" cy="63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61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8215D12-F925-5942-9819-AF46F314D2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69" t="7629" b="18104"/>
          <a:stretch/>
        </p:blipFill>
        <p:spPr>
          <a:xfrm>
            <a:off x="2406316" y="946484"/>
            <a:ext cx="6582276" cy="5902459"/>
          </a:xfrm>
          <a:prstGeom prst="rect">
            <a:avLst/>
          </a:prstGeom>
        </p:spPr>
      </p:pic>
      <p:pic>
        <p:nvPicPr>
          <p:cNvPr id="7" name="صورة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4322031-CA39-934A-A0C6-6755E8784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9716" y="6848943"/>
            <a:ext cx="224780" cy="38039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1B9D1C8-2997-744E-8764-A2CD0044F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92083" y="6848943"/>
            <a:ext cx="224780" cy="380396"/>
          </a:xfrm>
          <a:prstGeom prst="rect">
            <a:avLst/>
          </a:prstGeom>
        </p:spPr>
      </p:pic>
      <p:cxnSp>
        <p:nvCxnSpPr>
          <p:cNvPr id="12" name="موصل مستقيم 11">
            <a:extLst>
              <a:ext uri="{FF2B5EF4-FFF2-40B4-BE49-F238E27FC236}">
                <a16:creationId xmlns:a16="http://schemas.microsoft.com/office/drawing/2014/main" id="{2F4B9324-A2F4-D444-9ECA-8E4AFC788F7F}"/>
              </a:ext>
            </a:extLst>
          </p:cNvPr>
          <p:cNvCxnSpPr>
            <a:cxnSpLocks/>
          </p:cNvCxnSpPr>
          <p:nvPr/>
        </p:nvCxnSpPr>
        <p:spPr>
          <a:xfrm>
            <a:off x="572901" y="216816"/>
            <a:ext cx="0" cy="319793"/>
          </a:xfrm>
          <a:prstGeom prst="line">
            <a:avLst/>
          </a:prstGeom>
          <a:ln>
            <a:solidFill>
              <a:srgbClr val="2072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صورة 13">
            <a:extLst>
              <a:ext uri="{FF2B5EF4-FFF2-40B4-BE49-F238E27FC236}">
                <a16:creationId xmlns:a16="http://schemas.microsoft.com/office/drawing/2014/main" id="{131972E5-EFCE-3245-824C-E1398BCA1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9" y="247568"/>
            <a:ext cx="267508" cy="25437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9500141A-E52D-3E4F-A012-A92E7EF48D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8592" y="70247"/>
            <a:ext cx="1543874" cy="63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4985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FFA50EE08CEF6D40A93EB4235C7E522D" ma:contentTypeVersion="0" ma:contentTypeDescription="إنشاء مستند جديد." ma:contentTypeScope="" ma:versionID="e1eca27bf7413a540ea9b444e074127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e0c4f924ef8ba2e8ca844e8525cebb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44E442-691B-4775-AE72-D6F88F2C0B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B83F01-512E-4EE1-BF39-0992881A055C}">
  <ds:schemaRefs>
    <ds:schemaRef ds:uri="http://schemas.microsoft.com/office/2006/metadata/properties"/>
    <ds:schemaRef ds:uri="http://schemas.microsoft.com/office/infopath/2007/PartnerControls"/>
    <ds:schemaRef ds:uri="d2c4852c-5aa3-4b4f-a053-1ae3348f4628"/>
    <ds:schemaRef ds:uri="1b0b01a7-2139-4864-992d-e66719538aa7"/>
  </ds:schemaRefs>
</ds:datastoreItem>
</file>

<file path=customXml/itemProps3.xml><?xml version="1.0" encoding="utf-8"?>
<ds:datastoreItem xmlns:ds="http://schemas.openxmlformats.org/officeDocument/2006/customXml" ds:itemID="{078E3DFD-97D9-4C61-B045-F4760E475F7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877</TotalTime>
  <Words>151</Words>
  <Application>Microsoft Office PowerPoint</Application>
  <PresentationFormat>Custom</PresentationFormat>
  <Paragraphs>50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アニメ ファイン</dc:creator>
  <cp:lastModifiedBy>Razan Alsalloum</cp:lastModifiedBy>
  <cp:revision>69</cp:revision>
  <dcterms:created xsi:type="dcterms:W3CDTF">2021-01-10T04:17:22Z</dcterms:created>
  <dcterms:modified xsi:type="dcterms:W3CDTF">2024-01-11T09:26:48Z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0x010100FFA50EE08CEF6D40A93EB4235C7E522D</vt:lpwstr>
  </property>
  <property fmtid="{D5CDD505-2E9C-101B-9397-08002B2CF9AE}" pid="3" name="MediaServiceImageTags">
    <vt:lpwstr/>
  </property>
</Properties>
</file>