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7" r:id="rId5"/>
    <p:sldId id="27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385"/>
    <a:srgbClr val="32A7AB"/>
    <a:srgbClr val="007681"/>
    <a:srgbClr val="00A6CE"/>
    <a:srgbClr val="8B85C0"/>
    <a:srgbClr val="40B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النمط الفات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3" autoAdjust="0"/>
    <p:restoredTop sz="94660"/>
  </p:normalViewPr>
  <p:slideViewPr>
    <p:cSldViewPr snapToGrid="0">
      <p:cViewPr>
        <p:scale>
          <a:sx n="100" d="100"/>
          <a:sy n="100" d="100"/>
        </p:scale>
        <p:origin x="1260" y="-1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2E27-517D-418E-B5D8-1F9FFD55ACB6}" type="datetimeFigureOut">
              <a:rPr lang="ar-SA" smtClean="0"/>
              <a:t>19/08/1445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7F992-B92E-4541-813B-DCC48A0B5C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448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2E27-517D-418E-B5D8-1F9FFD55ACB6}" type="datetimeFigureOut">
              <a:rPr lang="ar-SA" smtClean="0"/>
              <a:t>19/08/1445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7F992-B92E-4541-813B-DCC48A0B5C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528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2E27-517D-418E-B5D8-1F9FFD55ACB6}" type="datetimeFigureOut">
              <a:rPr lang="ar-SA" smtClean="0"/>
              <a:t>19/08/1445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7F992-B92E-4541-813B-DCC48A0B5C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519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2E27-517D-418E-B5D8-1F9FFD55ACB6}" type="datetimeFigureOut">
              <a:rPr lang="ar-SA" smtClean="0"/>
              <a:t>19/08/1445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7F992-B92E-4541-813B-DCC48A0B5C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808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2E27-517D-418E-B5D8-1F9FFD55ACB6}" type="datetimeFigureOut">
              <a:rPr lang="ar-SA" smtClean="0"/>
              <a:t>19/08/1445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7F992-B92E-4541-813B-DCC48A0B5C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643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2E27-517D-418E-B5D8-1F9FFD55ACB6}" type="datetimeFigureOut">
              <a:rPr lang="ar-SA" smtClean="0"/>
              <a:t>19/08/1445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7F992-B92E-4541-813B-DCC48A0B5C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534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2E27-517D-418E-B5D8-1F9FFD55ACB6}" type="datetimeFigureOut">
              <a:rPr lang="ar-SA" smtClean="0"/>
              <a:t>19/08/1445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7F992-B92E-4541-813B-DCC48A0B5C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589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2E27-517D-418E-B5D8-1F9FFD55ACB6}" type="datetimeFigureOut">
              <a:rPr lang="ar-SA" smtClean="0"/>
              <a:t>19/08/1445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7F992-B92E-4541-813B-DCC48A0B5C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231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2E27-517D-418E-B5D8-1F9FFD55ACB6}" type="datetimeFigureOut">
              <a:rPr lang="ar-SA" smtClean="0"/>
              <a:t>19/08/1445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7F992-B92E-4541-813B-DCC48A0B5C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430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2E27-517D-418E-B5D8-1F9FFD55ACB6}" type="datetimeFigureOut">
              <a:rPr lang="ar-SA" smtClean="0"/>
              <a:t>19/08/1445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7F992-B92E-4541-813B-DCC48A0B5C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844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2E27-517D-418E-B5D8-1F9FFD55ACB6}" type="datetimeFigureOut">
              <a:rPr lang="ar-SA" smtClean="0"/>
              <a:t>19/08/1445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7F992-B92E-4541-813B-DCC48A0B5C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251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2E27-517D-418E-B5D8-1F9FFD55ACB6}" type="datetimeFigureOut">
              <a:rPr lang="ar-SA" smtClean="0"/>
              <a:t>19/08/1445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7F992-B92E-4541-813B-DCC48A0B5C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417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جدول 21">
            <a:extLst>
              <a:ext uri="{FF2B5EF4-FFF2-40B4-BE49-F238E27FC236}">
                <a16:creationId xmlns:a16="http://schemas.microsoft.com/office/drawing/2014/main" id="{1678758C-4B3E-5115-E939-7315F2206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114645"/>
              </p:ext>
            </p:extLst>
          </p:nvPr>
        </p:nvGraphicFramePr>
        <p:xfrm>
          <a:off x="743702" y="2553030"/>
          <a:ext cx="3287927" cy="412115"/>
        </p:xfrm>
        <a:graphic>
          <a:graphicData uri="http://schemas.openxmlformats.org/drawingml/2006/table">
            <a:tbl>
              <a:tblPr rtl="1" firstRow="1" firstCol="1" bandRow="1"/>
              <a:tblGrid>
                <a:gridCol w="3287927">
                  <a:extLst>
                    <a:ext uri="{9D8B030D-6E8A-4147-A177-3AD203B41FA5}">
                      <a16:colId xmlns:a16="http://schemas.microsoft.com/office/drawing/2014/main" val="57466435"/>
                    </a:ext>
                  </a:extLst>
                </a:gridCol>
              </a:tblGrid>
              <a:tr h="41211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253725"/>
                  </a:ext>
                </a:extLst>
              </a:tr>
            </a:tbl>
          </a:graphicData>
        </a:graphic>
      </p:graphicFrame>
      <p:sp>
        <p:nvSpPr>
          <p:cNvPr id="35" name="مربع نص 34">
            <a:extLst>
              <a:ext uri="{FF2B5EF4-FFF2-40B4-BE49-F238E27FC236}">
                <a16:creationId xmlns:a16="http://schemas.microsoft.com/office/drawing/2014/main" id="{B1F3B8DD-1B0A-CDC0-B1C2-80BAB31AA375}"/>
              </a:ext>
            </a:extLst>
          </p:cNvPr>
          <p:cNvSpPr txBox="1"/>
          <p:nvPr/>
        </p:nvSpPr>
        <p:spPr>
          <a:xfrm>
            <a:off x="2473779" y="7759616"/>
            <a:ext cx="228055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800" b="1" dirty="0">
                <a:solidFill>
                  <a:srgbClr val="007681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الموقع الإلكتروني للمجلة</a:t>
            </a:r>
            <a:endParaRPr lang="ar-SA" b="1" dirty="0">
              <a:solidFill>
                <a:srgbClr val="00768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256D4708-9E3C-9672-B4EF-14C1CAC5547D}"/>
              </a:ext>
            </a:extLst>
          </p:cNvPr>
          <p:cNvSpPr txBox="1"/>
          <p:nvPr/>
        </p:nvSpPr>
        <p:spPr>
          <a:xfrm>
            <a:off x="6416040" y="9186689"/>
            <a:ext cx="403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1</a:t>
            </a:r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F56787A5-CDC6-4364-A7FA-741998ABA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15" y="156153"/>
            <a:ext cx="699081" cy="699081"/>
          </a:xfrm>
          <a:prstGeom prst="rect">
            <a:avLst/>
          </a:prstGeom>
        </p:spPr>
      </p:pic>
      <p:sp>
        <p:nvSpPr>
          <p:cNvPr id="17" name="عنوان 1">
            <a:extLst>
              <a:ext uri="{FF2B5EF4-FFF2-40B4-BE49-F238E27FC236}">
                <a16:creationId xmlns:a16="http://schemas.microsoft.com/office/drawing/2014/main" id="{1012731E-A4CE-48A5-A7BC-3A337FBE6823}"/>
              </a:ext>
            </a:extLst>
          </p:cNvPr>
          <p:cNvSpPr txBox="1">
            <a:spLocks/>
          </p:cNvSpPr>
          <p:nvPr/>
        </p:nvSpPr>
        <p:spPr>
          <a:xfrm>
            <a:off x="2989801" y="268629"/>
            <a:ext cx="2769870" cy="612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1100" b="1" dirty="0">
                <a:solidFill>
                  <a:schemeClr val="bg2">
                    <a:lumMod val="50000"/>
                  </a:schemeClr>
                </a:solidFill>
                <a:latin typeface="PNU" panose="00000500000000000000" pitchFamily="2" charset="-78"/>
                <a:cs typeface="PNU" panose="00000500000000000000" pitchFamily="2" charset="-78"/>
              </a:rPr>
              <a:t>جامعة الأميرة نورة بنت عبدالرحمن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  <a:t>وكالة الجامعة للدراسات العليا والبحث العلمي 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4AA385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المجلس العلمي 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55022EAD-82EC-42C0-9130-AED502B9106E}"/>
              </a:ext>
            </a:extLst>
          </p:cNvPr>
          <p:cNvSpPr txBox="1"/>
          <p:nvPr/>
        </p:nvSpPr>
        <p:spPr>
          <a:xfrm>
            <a:off x="1352550" y="3849648"/>
            <a:ext cx="4337050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التقرير السنوي للمجلات العلمية المحكمة بجامعة الأميرة نورة بنت عبد الرحمن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endParaRPr lang="ar-SA" dirty="0"/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A9CA773B-27B8-413F-8E78-B9B914AF431E}"/>
              </a:ext>
            </a:extLst>
          </p:cNvPr>
          <p:cNvSpPr txBox="1"/>
          <p:nvPr/>
        </p:nvSpPr>
        <p:spPr>
          <a:xfrm>
            <a:off x="2041525" y="4953000"/>
            <a:ext cx="27749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اسم المجلة</a:t>
            </a:r>
            <a:endParaRPr lang="ar-SA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36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506167-718B-4026-7862-4A2CF55474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عالجة متعاقبة 1">
            <a:extLst>
              <a:ext uri="{FF2B5EF4-FFF2-40B4-BE49-F238E27FC236}">
                <a16:creationId xmlns:a16="http://schemas.microsoft.com/office/drawing/2014/main" id="{6030AEC0-506F-B2C0-F363-9E0F7F9A05A8}"/>
              </a:ext>
            </a:extLst>
          </p:cNvPr>
          <p:cNvSpPr/>
          <p:nvPr/>
        </p:nvSpPr>
        <p:spPr>
          <a:xfrm>
            <a:off x="3326130" y="1523900"/>
            <a:ext cx="3197773" cy="504825"/>
          </a:xfrm>
          <a:prstGeom prst="flowChartAlternateProcess">
            <a:avLst/>
          </a:prstGeom>
          <a:solidFill>
            <a:srgbClr val="00A6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800892B5-27F6-0190-02D3-9D3ED603D1A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051810" y="1585812"/>
            <a:ext cx="32508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600" b="1" kern="1400" spc="-5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ثامناً: المدة التي تستغرقها عمليات تحكيم الأبحاث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E0261A62-C90F-0CCF-C968-EB222BDD9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02624"/>
              </p:ext>
            </p:extLst>
          </p:nvPr>
        </p:nvGraphicFramePr>
        <p:xfrm>
          <a:off x="410633" y="2090637"/>
          <a:ext cx="6084883" cy="6519720"/>
        </p:xfrm>
        <a:graphic>
          <a:graphicData uri="http://schemas.openxmlformats.org/drawingml/2006/table">
            <a:tbl>
              <a:tblPr rtl="1" firstRow="1" firstCol="1" bandRow="1"/>
              <a:tblGrid>
                <a:gridCol w="623883">
                  <a:extLst>
                    <a:ext uri="{9D8B030D-6E8A-4147-A177-3AD203B41FA5}">
                      <a16:colId xmlns:a16="http://schemas.microsoft.com/office/drawing/2014/main" val="2013424144"/>
                    </a:ext>
                  </a:extLst>
                </a:gridCol>
                <a:gridCol w="2134557">
                  <a:extLst>
                    <a:ext uri="{9D8B030D-6E8A-4147-A177-3AD203B41FA5}">
                      <a16:colId xmlns:a16="http://schemas.microsoft.com/office/drawing/2014/main" val="169062110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118472053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104208616"/>
                    </a:ext>
                  </a:extLst>
                </a:gridCol>
                <a:gridCol w="880110">
                  <a:extLst>
                    <a:ext uri="{9D8B030D-6E8A-4147-A177-3AD203B41FA5}">
                      <a16:colId xmlns:a16="http://schemas.microsoft.com/office/drawing/2014/main" val="789543672"/>
                    </a:ext>
                  </a:extLst>
                </a:gridCol>
                <a:gridCol w="861373">
                  <a:extLst>
                    <a:ext uri="{9D8B030D-6E8A-4147-A177-3AD203B41FA5}">
                      <a16:colId xmlns:a16="http://schemas.microsoft.com/office/drawing/2014/main" val="2057048612"/>
                    </a:ext>
                  </a:extLst>
                </a:gridCol>
              </a:tblGrid>
              <a:tr h="385388"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متوسط المدة التي تستغرقها عمليات تحكيم الأبحاث الواردة الى المجلة خلال فترة التقرير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582341"/>
                  </a:ext>
                </a:extLst>
              </a:tr>
              <a:tr h="38538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التخصص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عنوان البحث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تاريخ استلامه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تاريخ ارساله للمحكمين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تاريخ اعتماد نتيجة التحكيم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المدة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2080"/>
                  </a:ext>
                </a:extLst>
              </a:tr>
              <a:tr h="38695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208940"/>
                  </a:ext>
                </a:extLst>
              </a:tr>
              <a:tr h="58043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135109"/>
                  </a:ext>
                </a:extLst>
              </a:tr>
              <a:tr h="48369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579913"/>
                  </a:ext>
                </a:extLst>
              </a:tr>
              <a:tr h="58043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061458"/>
                  </a:ext>
                </a:extLst>
              </a:tr>
              <a:tr h="38695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6723690"/>
                  </a:ext>
                </a:extLst>
              </a:tr>
              <a:tr h="38695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79296"/>
                  </a:ext>
                </a:extLst>
              </a:tr>
              <a:tr h="58043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362046"/>
                  </a:ext>
                </a:extLst>
              </a:tr>
              <a:tr h="58043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978459"/>
                  </a:ext>
                </a:extLst>
              </a:tr>
              <a:tr h="58043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82552"/>
                  </a:ext>
                </a:extLst>
              </a:tr>
              <a:tr h="58043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029956"/>
                  </a:ext>
                </a:extLst>
              </a:tr>
              <a:tr h="580435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b="1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المتوسط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33900" marR="3390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453344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0501EF74-4D11-A002-23FB-A5404854C249}"/>
              </a:ext>
            </a:extLst>
          </p:cNvPr>
          <p:cNvSpPr txBox="1"/>
          <p:nvPr/>
        </p:nvSpPr>
        <p:spPr>
          <a:xfrm>
            <a:off x="6403658" y="9240029"/>
            <a:ext cx="403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9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AB1A68D3-195F-41A5-91E2-4B3C65049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15" y="156153"/>
            <a:ext cx="699081" cy="699081"/>
          </a:xfrm>
          <a:prstGeom prst="rect">
            <a:avLst/>
          </a:prstGeom>
        </p:spPr>
      </p:pic>
      <p:sp>
        <p:nvSpPr>
          <p:cNvPr id="8" name="عنوان 1">
            <a:extLst>
              <a:ext uri="{FF2B5EF4-FFF2-40B4-BE49-F238E27FC236}">
                <a16:creationId xmlns:a16="http://schemas.microsoft.com/office/drawing/2014/main" id="{BB4C2BB1-152C-4447-B45C-65205B0B76DD}"/>
              </a:ext>
            </a:extLst>
          </p:cNvPr>
          <p:cNvSpPr txBox="1">
            <a:spLocks/>
          </p:cNvSpPr>
          <p:nvPr/>
        </p:nvSpPr>
        <p:spPr>
          <a:xfrm>
            <a:off x="2989801" y="268629"/>
            <a:ext cx="2769870" cy="612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1100" b="1" dirty="0">
                <a:solidFill>
                  <a:schemeClr val="bg2">
                    <a:lumMod val="50000"/>
                  </a:schemeClr>
                </a:solidFill>
                <a:latin typeface="PNU" panose="00000500000000000000" pitchFamily="2" charset="-78"/>
                <a:cs typeface="PNU" panose="00000500000000000000" pitchFamily="2" charset="-78"/>
              </a:rPr>
              <a:t>جامعة الأميرة نورة بنت عبدالرحمن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  <a:t>وكالة الجامعة للدراسات العليا والبحث العلمي 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4AA385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المجلس العلمي </a:t>
            </a:r>
          </a:p>
        </p:txBody>
      </p:sp>
    </p:spTree>
    <p:extLst>
      <p:ext uri="{BB962C8B-B14F-4D97-AF65-F5344CB8AC3E}">
        <p14:creationId xmlns:p14="http://schemas.microsoft.com/office/powerpoint/2010/main" val="489827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2A6852-7DCF-01D3-8EE9-8355164162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خطط انسيابي: معالجة متعاقبة 2">
            <a:extLst>
              <a:ext uri="{FF2B5EF4-FFF2-40B4-BE49-F238E27FC236}">
                <a16:creationId xmlns:a16="http://schemas.microsoft.com/office/drawing/2014/main" id="{0C096996-4201-8148-1A82-045C21BA5228}"/>
              </a:ext>
            </a:extLst>
          </p:cNvPr>
          <p:cNvSpPr/>
          <p:nvPr/>
        </p:nvSpPr>
        <p:spPr>
          <a:xfrm>
            <a:off x="3306287" y="1522799"/>
            <a:ext cx="3197773" cy="504825"/>
          </a:xfrm>
          <a:prstGeom prst="flowChartAlternateProcess">
            <a:avLst/>
          </a:prstGeom>
          <a:solidFill>
            <a:srgbClr val="00A6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867BEFFC-FF7F-EB49-A840-0F89414412D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051810" y="1643242"/>
            <a:ext cx="32508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600" b="1" kern="1400" spc="-5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تاسعاً: النشر في أعداد المجلة خلال فترة التقرير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جدول 6">
            <a:extLst>
              <a:ext uri="{FF2B5EF4-FFF2-40B4-BE49-F238E27FC236}">
                <a16:creationId xmlns:a16="http://schemas.microsoft.com/office/drawing/2014/main" id="{34621D9D-B759-FFE5-E89D-4DCFB14AD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630678"/>
              </p:ext>
            </p:extLst>
          </p:nvPr>
        </p:nvGraphicFramePr>
        <p:xfrm>
          <a:off x="439019" y="2322591"/>
          <a:ext cx="6065041" cy="2693432"/>
        </p:xfrm>
        <a:graphic>
          <a:graphicData uri="http://schemas.openxmlformats.org/drawingml/2006/table">
            <a:tbl>
              <a:tblPr rtl="1" firstRow="1" firstCol="1" bandRow="1"/>
              <a:tblGrid>
                <a:gridCol w="208886">
                  <a:extLst>
                    <a:ext uri="{9D8B030D-6E8A-4147-A177-3AD203B41FA5}">
                      <a16:colId xmlns:a16="http://schemas.microsoft.com/office/drawing/2014/main" val="359527838"/>
                    </a:ext>
                  </a:extLst>
                </a:gridCol>
                <a:gridCol w="857296">
                  <a:extLst>
                    <a:ext uri="{9D8B030D-6E8A-4147-A177-3AD203B41FA5}">
                      <a16:colId xmlns:a16="http://schemas.microsoft.com/office/drawing/2014/main" val="1815922364"/>
                    </a:ext>
                  </a:extLst>
                </a:gridCol>
                <a:gridCol w="2478570">
                  <a:extLst>
                    <a:ext uri="{9D8B030D-6E8A-4147-A177-3AD203B41FA5}">
                      <a16:colId xmlns:a16="http://schemas.microsoft.com/office/drawing/2014/main" val="1584669559"/>
                    </a:ext>
                  </a:extLst>
                </a:gridCol>
                <a:gridCol w="503767">
                  <a:extLst>
                    <a:ext uri="{9D8B030D-6E8A-4147-A177-3AD203B41FA5}">
                      <a16:colId xmlns:a16="http://schemas.microsoft.com/office/drawing/2014/main" val="360399499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779518273"/>
                    </a:ext>
                  </a:extLst>
                </a:gridCol>
                <a:gridCol w="1140222">
                  <a:extLst>
                    <a:ext uri="{9D8B030D-6E8A-4147-A177-3AD203B41FA5}">
                      <a16:colId xmlns:a16="http://schemas.microsoft.com/office/drawing/2014/main" val="2216065972"/>
                    </a:ext>
                  </a:extLst>
                </a:gridCol>
              </a:tblGrid>
              <a:tr h="335622"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عدد الأبحاث المنشورة في المجلد (    ) للعدد رقم (     )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369060"/>
                  </a:ext>
                </a:extLst>
              </a:tr>
              <a:tr h="55305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اسم الباحث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عنوان البحث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التخصص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عدد الاستشهادات ان وجد*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مؤشر أثر الباحث (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H-index</a:t>
                      </a: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) للباحث الرئيس آن وجد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810688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rgbClr val="1F3864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</a:t>
                      </a: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754047"/>
                  </a:ext>
                </a:extLst>
              </a:tr>
              <a:tr h="36573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rgbClr val="1F3864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2</a:t>
                      </a: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288382"/>
                  </a:ext>
                </a:extLst>
              </a:tr>
              <a:tr h="195402"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rgbClr val="1F3864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3</a:t>
                      </a: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3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00763"/>
                  </a:ext>
                </a:extLst>
              </a:tr>
              <a:tr h="202867"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rgbClr val="1F3864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4</a:t>
                      </a: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88595" algn="l"/>
                          <a:tab pos="601980" algn="l"/>
                        </a:tabLst>
                      </a:pPr>
                      <a:endParaRPr lang="en-US" sz="13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88595" algn="l"/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785667"/>
                  </a:ext>
                </a:extLst>
              </a:tr>
              <a:tr h="218035"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rgbClr val="1F3864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5</a:t>
                      </a: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3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1980" algn="l"/>
                        </a:tabLst>
                        <a:defRPr/>
                      </a:pPr>
                      <a:endParaRPr kumimoji="0" 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6681784"/>
                  </a:ext>
                </a:extLst>
              </a:tr>
              <a:tr h="481798">
                <a:tc gridSpan="6"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kumimoji="0" lang="ar-SA" sz="13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*يكرر الجدول حسب عدد الأعداد الصادرة من المجلة خلال فترة التقرير</a:t>
                      </a:r>
                      <a:endParaRPr kumimoji="0" 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1980" algn="l"/>
                        </a:tabLst>
                        <a:defRPr/>
                      </a:pPr>
                      <a:endParaRPr kumimoji="0" 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88431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04562B16-B3D7-E88E-40D4-D900632449C4}"/>
              </a:ext>
            </a:extLst>
          </p:cNvPr>
          <p:cNvSpPr txBox="1"/>
          <p:nvPr/>
        </p:nvSpPr>
        <p:spPr>
          <a:xfrm>
            <a:off x="3903145" y="5069972"/>
            <a:ext cx="2600915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*استثناء الأبحاث العربية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PNU" panose="000005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57DBE773-43B5-F15F-C00A-925747D2368A}"/>
              </a:ext>
            </a:extLst>
          </p:cNvPr>
          <p:cNvSpPr txBox="1"/>
          <p:nvPr/>
        </p:nvSpPr>
        <p:spPr>
          <a:xfrm>
            <a:off x="6302620" y="9240029"/>
            <a:ext cx="5048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10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5304FEE7-D207-4F9D-A5D4-FC1BEEEF6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15" y="156153"/>
            <a:ext cx="699081" cy="699081"/>
          </a:xfrm>
          <a:prstGeom prst="rect">
            <a:avLst/>
          </a:prstGeom>
        </p:spPr>
      </p:pic>
      <p:sp>
        <p:nvSpPr>
          <p:cNvPr id="11" name="عنوان 1">
            <a:extLst>
              <a:ext uri="{FF2B5EF4-FFF2-40B4-BE49-F238E27FC236}">
                <a16:creationId xmlns:a16="http://schemas.microsoft.com/office/drawing/2014/main" id="{F608CE96-23C5-4A06-AFD9-E5C54E015A5F}"/>
              </a:ext>
            </a:extLst>
          </p:cNvPr>
          <p:cNvSpPr txBox="1">
            <a:spLocks/>
          </p:cNvSpPr>
          <p:nvPr/>
        </p:nvSpPr>
        <p:spPr>
          <a:xfrm>
            <a:off x="2989801" y="268629"/>
            <a:ext cx="2769870" cy="612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1100" b="1" dirty="0">
                <a:solidFill>
                  <a:schemeClr val="bg2">
                    <a:lumMod val="50000"/>
                  </a:schemeClr>
                </a:solidFill>
                <a:latin typeface="PNU" panose="00000500000000000000" pitchFamily="2" charset="-78"/>
                <a:cs typeface="PNU" panose="00000500000000000000" pitchFamily="2" charset="-78"/>
              </a:rPr>
              <a:t>جامعة الأميرة نورة بنت عبدالرحمن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  <a:t>وكالة الجامعة للدراسات العليا والبحث العلمي 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4AA385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المجلس العلمي </a:t>
            </a:r>
          </a:p>
        </p:txBody>
      </p:sp>
    </p:spTree>
    <p:extLst>
      <p:ext uri="{BB962C8B-B14F-4D97-AF65-F5344CB8AC3E}">
        <p14:creationId xmlns:p14="http://schemas.microsoft.com/office/powerpoint/2010/main" val="2641964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24F028-1549-C238-3C01-1B33A76A6E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جدول 6">
            <a:extLst>
              <a:ext uri="{FF2B5EF4-FFF2-40B4-BE49-F238E27FC236}">
                <a16:creationId xmlns:a16="http://schemas.microsoft.com/office/drawing/2014/main" id="{E846CF1B-AFF8-B7F4-73DF-09EB215A3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791366"/>
              </p:ext>
            </p:extLst>
          </p:nvPr>
        </p:nvGraphicFramePr>
        <p:xfrm>
          <a:off x="396479" y="1542499"/>
          <a:ext cx="6065041" cy="2846621"/>
        </p:xfrm>
        <a:graphic>
          <a:graphicData uri="http://schemas.openxmlformats.org/drawingml/2006/table">
            <a:tbl>
              <a:tblPr rtl="1" firstRow="1" firstCol="1" bandRow="1"/>
              <a:tblGrid>
                <a:gridCol w="208886">
                  <a:extLst>
                    <a:ext uri="{9D8B030D-6E8A-4147-A177-3AD203B41FA5}">
                      <a16:colId xmlns:a16="http://schemas.microsoft.com/office/drawing/2014/main" val="359527838"/>
                    </a:ext>
                  </a:extLst>
                </a:gridCol>
                <a:gridCol w="728134">
                  <a:extLst>
                    <a:ext uri="{9D8B030D-6E8A-4147-A177-3AD203B41FA5}">
                      <a16:colId xmlns:a16="http://schemas.microsoft.com/office/drawing/2014/main" val="1815922364"/>
                    </a:ext>
                  </a:extLst>
                </a:gridCol>
                <a:gridCol w="2607732">
                  <a:extLst>
                    <a:ext uri="{9D8B030D-6E8A-4147-A177-3AD203B41FA5}">
                      <a16:colId xmlns:a16="http://schemas.microsoft.com/office/drawing/2014/main" val="1584669559"/>
                    </a:ext>
                  </a:extLst>
                </a:gridCol>
                <a:gridCol w="787401">
                  <a:extLst>
                    <a:ext uri="{9D8B030D-6E8A-4147-A177-3AD203B41FA5}">
                      <a16:colId xmlns:a16="http://schemas.microsoft.com/office/drawing/2014/main" val="3603994995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779518273"/>
                    </a:ext>
                  </a:extLst>
                </a:gridCol>
                <a:gridCol w="831188">
                  <a:extLst>
                    <a:ext uri="{9D8B030D-6E8A-4147-A177-3AD203B41FA5}">
                      <a16:colId xmlns:a16="http://schemas.microsoft.com/office/drawing/2014/main" val="2216065972"/>
                    </a:ext>
                  </a:extLst>
                </a:gridCol>
              </a:tblGrid>
              <a:tr h="228284"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عدد الأبحاث المنشورة في المجلد (    ) للعدد رقم (             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369060"/>
                  </a:ext>
                </a:extLst>
              </a:tr>
              <a:tr h="52791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اسم الباحث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عنوان البحث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التخصص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عدد الاستشهادات ان وجد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مؤشر أثر الباحث (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H-index</a:t>
                      </a: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) للباحث الرئيس آن وجد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810688"/>
                  </a:ext>
                </a:extLst>
              </a:tr>
              <a:tr h="29864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754047"/>
                  </a:ext>
                </a:extLst>
              </a:tr>
              <a:tr h="39304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2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288382"/>
                  </a:ext>
                </a:extLst>
              </a:tr>
              <a:tr h="182652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3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00763"/>
                  </a:ext>
                </a:extLst>
              </a:tr>
              <a:tr h="21801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4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785667"/>
                  </a:ext>
                </a:extLst>
              </a:tr>
              <a:tr h="23431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6681784"/>
                  </a:ext>
                </a:extLst>
              </a:tr>
              <a:tr h="468153">
                <a:tc gridSpan="6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35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*يكرر الجدول حسب عدد الأعداد الصادرة من المجلة خلال فترة التقرير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31" marR="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174275"/>
                  </a:ext>
                </a:extLst>
              </a:tr>
            </a:tbl>
          </a:graphicData>
        </a:graphic>
      </p:graphicFrame>
      <p:sp>
        <p:nvSpPr>
          <p:cNvPr id="9" name="مخطط انسيابي: معالجة متعاقبة 8">
            <a:extLst>
              <a:ext uri="{FF2B5EF4-FFF2-40B4-BE49-F238E27FC236}">
                <a16:creationId xmlns:a16="http://schemas.microsoft.com/office/drawing/2014/main" id="{4EB53730-A3E5-8D0B-CFFF-D794F67C8A7F}"/>
              </a:ext>
            </a:extLst>
          </p:cNvPr>
          <p:cNvSpPr/>
          <p:nvPr/>
        </p:nvSpPr>
        <p:spPr>
          <a:xfrm>
            <a:off x="609600" y="5226030"/>
            <a:ext cx="5914302" cy="504825"/>
          </a:xfrm>
          <a:prstGeom prst="flowChartAlternateProcess">
            <a:avLst/>
          </a:prstGeom>
          <a:solidFill>
            <a:srgbClr val="00A6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966FEF84-7B2D-7362-2F66-7C3C3C0F738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47218" y="5300529"/>
            <a:ext cx="591430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/>
            <a:r>
              <a:rPr lang="ar-SA" sz="1500" b="1" kern="1400" spc="-5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عاشراً: مؤشرات التقويم الدوري السنوي للمجلات العلمية خلال فترة التقرير بجامعة الأميرة نورة بنت عبد الرحمن* 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جدول 27">
            <a:extLst>
              <a:ext uri="{FF2B5EF4-FFF2-40B4-BE49-F238E27FC236}">
                <a16:creationId xmlns:a16="http://schemas.microsoft.com/office/drawing/2014/main" id="{C2431E64-7CAB-91CA-913D-C7B9E3D60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585828"/>
              </p:ext>
            </p:extLst>
          </p:nvPr>
        </p:nvGraphicFramePr>
        <p:xfrm>
          <a:off x="381000" y="5799202"/>
          <a:ext cx="6080520" cy="32054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96150">
                  <a:extLst>
                    <a:ext uri="{9D8B030D-6E8A-4147-A177-3AD203B41FA5}">
                      <a16:colId xmlns:a16="http://schemas.microsoft.com/office/drawing/2014/main" val="2641654004"/>
                    </a:ext>
                  </a:extLst>
                </a:gridCol>
                <a:gridCol w="2181437">
                  <a:extLst>
                    <a:ext uri="{9D8B030D-6E8A-4147-A177-3AD203B41FA5}">
                      <a16:colId xmlns:a16="http://schemas.microsoft.com/office/drawing/2014/main" val="4081995074"/>
                    </a:ext>
                  </a:extLst>
                </a:gridCol>
                <a:gridCol w="846666">
                  <a:extLst>
                    <a:ext uri="{9D8B030D-6E8A-4147-A177-3AD203B41FA5}">
                      <a16:colId xmlns:a16="http://schemas.microsoft.com/office/drawing/2014/main" val="1176938434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3668536427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2758242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ar-SA" sz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ar-SA" sz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الأداء الفعلي</a:t>
                      </a:r>
                      <a:endParaRPr lang="ar-SA" sz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الأداء المستهدف</a:t>
                      </a:r>
                      <a:endParaRPr lang="ar-SA" sz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الملاحظات</a:t>
                      </a:r>
                      <a:r>
                        <a:rPr lang="ar-SA" sz="1200" b="1" u="sng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آن وجدت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6855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r" rtl="1"/>
                      <a:r>
                        <a:rPr lang="ar-SA" sz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1-عدد الاستشهادات المرجعية بالأبحاث المنشورة في المجلة.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مرات ظهور المجلة في فهارس الاستشهادات، أو في محركات البحث على شبكة الإنترنت. 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6238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الاستشهادات لكل بحث في قواعد البيانات الدولية وإعطائه وزن أعلى كونه يزيد من فرص دخول المجلة في تلك القواعد.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23210"/>
                  </a:ext>
                </a:extLst>
              </a:tr>
              <a:tr h="172338"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الاستشهادات لكل بحث في محركات البحث على شبكة الانترنت (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Google Scholar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مثلا) وإعطائه وزن أقل يدل على الاستفادة من البحث بأي شكل كان.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710118"/>
                  </a:ext>
                </a:extLst>
              </a:tr>
              <a:tr h="571118">
                <a:tc>
                  <a:txBody>
                    <a:bodyPr/>
                    <a:lstStyle/>
                    <a:p>
                      <a:pPr algn="r" rtl="1"/>
                      <a:endParaRPr lang="ar-SA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2- نسبة الأبحاث العلمية التي قبلت للنشر في المجلة مقابل إجمالي الأبحاث التي تلقتها المجلة خلال العام.</a:t>
                      </a:r>
                    </a:p>
                    <a:p>
                      <a:pPr algn="r" rtl="1"/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نسبة قبول الأبحاث العلمية التي تقدم للنشر في المجلة.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515258"/>
                  </a:ext>
                </a:extLst>
              </a:tr>
            </a:tbl>
          </a:graphicData>
        </a:graphic>
      </p:graphicFrame>
      <p:sp>
        <p:nvSpPr>
          <p:cNvPr id="29" name="مربع نص 28">
            <a:extLst>
              <a:ext uri="{FF2B5EF4-FFF2-40B4-BE49-F238E27FC236}">
                <a16:creationId xmlns:a16="http://schemas.microsoft.com/office/drawing/2014/main" id="{2E509638-F4A0-4FCC-F842-C71912E01851}"/>
              </a:ext>
            </a:extLst>
          </p:cNvPr>
          <p:cNvSpPr txBox="1"/>
          <p:nvPr/>
        </p:nvSpPr>
        <p:spPr>
          <a:xfrm>
            <a:off x="3936577" y="9014160"/>
            <a:ext cx="2391833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100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*وفق قرار المجلس العلمي رقم [505/25]1442ه</a:t>
            </a:r>
            <a:endParaRPr lang="en-US" sz="1100" dirty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endParaRPr lang="ar-SA" dirty="0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078C459F-54AB-89F1-D335-BEBD4669E146}"/>
              </a:ext>
            </a:extLst>
          </p:cNvPr>
          <p:cNvSpPr txBox="1"/>
          <p:nvPr/>
        </p:nvSpPr>
        <p:spPr>
          <a:xfrm>
            <a:off x="6328410" y="9240029"/>
            <a:ext cx="4791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11</a:t>
            </a: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714D813F-9ABE-4EBB-B19E-2A61491C9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15" y="156153"/>
            <a:ext cx="699081" cy="699081"/>
          </a:xfrm>
          <a:prstGeom prst="rect">
            <a:avLst/>
          </a:prstGeom>
        </p:spPr>
      </p:pic>
      <p:sp>
        <p:nvSpPr>
          <p:cNvPr id="13" name="عنوان 1">
            <a:extLst>
              <a:ext uri="{FF2B5EF4-FFF2-40B4-BE49-F238E27FC236}">
                <a16:creationId xmlns:a16="http://schemas.microsoft.com/office/drawing/2014/main" id="{EBDF699E-8590-498C-9342-9292E949F8B6}"/>
              </a:ext>
            </a:extLst>
          </p:cNvPr>
          <p:cNvSpPr txBox="1">
            <a:spLocks/>
          </p:cNvSpPr>
          <p:nvPr/>
        </p:nvSpPr>
        <p:spPr>
          <a:xfrm>
            <a:off x="2989801" y="268629"/>
            <a:ext cx="2769870" cy="612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1100" b="1" dirty="0">
                <a:solidFill>
                  <a:schemeClr val="bg2">
                    <a:lumMod val="50000"/>
                  </a:schemeClr>
                </a:solidFill>
                <a:latin typeface="PNU" panose="00000500000000000000" pitchFamily="2" charset="-78"/>
                <a:cs typeface="PNU" panose="00000500000000000000" pitchFamily="2" charset="-78"/>
              </a:rPr>
              <a:t>جامعة الأميرة نورة بنت عبدالرحمن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  <a:t>وكالة الجامعة للدراسات العليا والبحث العلمي 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4AA385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المجلس العلمي </a:t>
            </a:r>
          </a:p>
        </p:txBody>
      </p:sp>
    </p:spTree>
    <p:extLst>
      <p:ext uri="{BB962C8B-B14F-4D97-AF65-F5344CB8AC3E}">
        <p14:creationId xmlns:p14="http://schemas.microsoft.com/office/powerpoint/2010/main" val="255130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2139FF-9189-A415-F3D9-A88795D925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جدول 27">
            <a:extLst>
              <a:ext uri="{FF2B5EF4-FFF2-40B4-BE49-F238E27FC236}">
                <a16:creationId xmlns:a16="http://schemas.microsoft.com/office/drawing/2014/main" id="{B65CF51A-83A1-A505-732F-CF948D221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920786"/>
              </p:ext>
            </p:extLst>
          </p:nvPr>
        </p:nvGraphicFramePr>
        <p:xfrm>
          <a:off x="380073" y="2081150"/>
          <a:ext cx="6097854" cy="641764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74087">
                  <a:extLst>
                    <a:ext uri="{9D8B030D-6E8A-4147-A177-3AD203B41FA5}">
                      <a16:colId xmlns:a16="http://schemas.microsoft.com/office/drawing/2014/main" val="2641654004"/>
                    </a:ext>
                  </a:extLst>
                </a:gridCol>
                <a:gridCol w="2633133">
                  <a:extLst>
                    <a:ext uri="{9D8B030D-6E8A-4147-A177-3AD203B41FA5}">
                      <a16:colId xmlns:a16="http://schemas.microsoft.com/office/drawing/2014/main" val="4081995074"/>
                    </a:ext>
                  </a:extLst>
                </a:gridCol>
                <a:gridCol w="834367">
                  <a:extLst>
                    <a:ext uri="{9D8B030D-6E8A-4147-A177-3AD203B41FA5}">
                      <a16:colId xmlns:a16="http://schemas.microsoft.com/office/drawing/2014/main" val="1176938434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3668536427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275824219"/>
                    </a:ext>
                  </a:extLst>
                </a:gridCol>
              </a:tblGrid>
              <a:tr h="455564">
                <a:tc>
                  <a:txBody>
                    <a:bodyPr/>
                    <a:lstStyle/>
                    <a:p>
                      <a:pPr algn="ctr" rtl="1"/>
                      <a:r>
                        <a:rPr lang="ar-SA" sz="13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ar-SA" sz="13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3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ar-SA" sz="13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3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الأداء الفعلي</a:t>
                      </a:r>
                      <a:endParaRPr lang="ar-SA" sz="13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3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الأداء المستهدف</a:t>
                      </a:r>
                      <a:endParaRPr lang="ar-SA" sz="13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3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الملاحظات</a:t>
                      </a:r>
                      <a:r>
                        <a:rPr lang="ar-SA" sz="1300" b="1" u="sng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آن وجدت</a:t>
                      </a:r>
                      <a:endParaRPr lang="en-US" sz="13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685500"/>
                  </a:ext>
                </a:extLst>
              </a:tr>
              <a:tr h="49060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مدى إقبال الباحثين ذوي النشر العالي (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H-index)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النشر في المجلة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نسبة الباحثين ذوي - مؤشر قياس أثر الباحث العلمي - المرتفع (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H - index )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الذين تم نشر إنتاجهم العلمي في المجلة مقابل بقية الباحثين.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A" sz="1200" b="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A" sz="1300" b="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623888"/>
                  </a:ext>
                </a:extLst>
              </a:tr>
              <a:tr h="30772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مدى إقبال الباحثين من خارج المملكة على النشر في المجلة.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أ. عدد الباحثين من خارج المملكة الذين تم نشر إنتاجهم العلمي في المجلة مقابل الباحثين من داخل المملكة. 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A" sz="1200" b="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A" sz="1300" b="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515258"/>
                  </a:ext>
                </a:extLst>
              </a:tr>
              <a:tr h="551560">
                <a:tc vMerge="1">
                  <a:txBody>
                    <a:bodyPr/>
                    <a:lstStyle/>
                    <a:p>
                      <a:pPr algn="r" rtl="1"/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ب. عدد الأبحاث المنشورة في المجلة لباحثين من خارج المملكة من إجمالي الأبحاث المنشورة لباحثين من داخلها. 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(يتم التصنيف بناء على الباحث الرئيس)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A" sz="1200" b="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A" sz="1300" b="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86282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مدى اقبال الباحثين من خارج الجامعة على النشر في المجلة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أ. عدد الباحثين من خارج الجامعة الذين تم نشر إنتاجهم العلمي في المجلة من الباحثين من داخل الجامعة.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A" sz="1300" b="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873217"/>
                  </a:ext>
                </a:extLst>
              </a:tr>
              <a:tr h="510540">
                <a:tc vMerge="1">
                  <a:txBody>
                    <a:bodyPr/>
                    <a:lstStyle/>
                    <a:p>
                      <a:pPr algn="r" rtl="1"/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ب. عدد الأبحاث المنشورة في المجلة لباحثين من خارج الجامعة من عدد الأبحاث المنشورة لباحثين من داخلها. 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(يتم التصنيف بناء على الباحث الرئيس)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A" sz="1300" b="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876213"/>
                  </a:ext>
                </a:extLst>
              </a:tr>
              <a:tr h="41486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مدى الاستعانة بالمحكمين من خارج المملكة.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نسبة المحكمين من خارج المملكة الذين تمت الاستعانة بهم، بالمحكمين من داخل المملكة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A" sz="1300" b="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562982"/>
                  </a:ext>
                </a:extLst>
              </a:tr>
              <a:tr h="359833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مدى الاستعانة بالمحكمين من خارج الجامعة.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نسبة المحكمين من خارج الجامعة الذين تمت الاستعانة بهم، بالمحكمين من داخل الجامعة.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A" sz="1300" b="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09259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مدى تنوع المحكمين الذين تمت الاستعانة بهم.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عدد مرات الاستعانة بكل محكم (الأفضل هو ان تكون قطبية المؤشر سالبة لأن العدد المستهدف يجب أن يكون في تناقص لا في تزايد).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A" sz="1300" b="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710823"/>
                  </a:ext>
                </a:extLst>
              </a:tr>
              <a:tr h="601133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طبيعة تقارير التحكيم. 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عدد ونسب التقارير التي انتهت بالقبول المباشر أو مع التعديل، من التقارير التي انتهت بالرفض أو بالرفض المباشر، أو بالتعديل مع إعادة التحكيم.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>
                        <a:lnSpc>
                          <a:spcPct val="100000"/>
                        </a:lnSpc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A" sz="1300" b="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858085"/>
                  </a:ext>
                </a:extLst>
              </a:tr>
              <a:tr h="30056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عدد الأعداد التي صدرت من المجلة خلال العام.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ما لا يقل عن الأعداد السنوية المعتمدة في التنظيمات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>
                        <a:lnSpc>
                          <a:spcPct val="100000"/>
                        </a:lnSpc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A" sz="1300" b="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94263"/>
                  </a:ext>
                </a:extLst>
              </a:tr>
              <a:tr h="464353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عدد الأبحاث المنشورة في كل عدد. 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عدد الأبحاث المنشورة في كل عدد. (ما لا يقل عن عدد الأبحاث المعتمد في التنظيمات).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>
                        <a:lnSpc>
                          <a:spcPct val="100000"/>
                        </a:lnSpc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2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A" sz="1200" b="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110107"/>
                  </a:ext>
                </a:extLst>
              </a:tr>
            </a:tbl>
          </a:graphicData>
        </a:graphic>
      </p:graphicFrame>
      <p:sp>
        <p:nvSpPr>
          <p:cNvPr id="2" name="مربع نص 1">
            <a:extLst>
              <a:ext uri="{FF2B5EF4-FFF2-40B4-BE49-F238E27FC236}">
                <a16:creationId xmlns:a16="http://schemas.microsoft.com/office/drawing/2014/main" id="{F1C20D97-EDC7-4ADD-A2DD-48E887B6A7F9}"/>
              </a:ext>
            </a:extLst>
          </p:cNvPr>
          <p:cNvSpPr txBox="1"/>
          <p:nvPr/>
        </p:nvSpPr>
        <p:spPr>
          <a:xfrm>
            <a:off x="6298882" y="9243839"/>
            <a:ext cx="5591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12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681CF66-EE49-4287-A13A-29329EC24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15" y="156153"/>
            <a:ext cx="699081" cy="699081"/>
          </a:xfrm>
          <a:prstGeom prst="rect">
            <a:avLst/>
          </a:prstGeo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CCCA9DB0-D62F-4382-8553-7B42CF2AC293}"/>
              </a:ext>
            </a:extLst>
          </p:cNvPr>
          <p:cNvSpPr txBox="1">
            <a:spLocks/>
          </p:cNvSpPr>
          <p:nvPr/>
        </p:nvSpPr>
        <p:spPr>
          <a:xfrm>
            <a:off x="2989801" y="268629"/>
            <a:ext cx="2769870" cy="612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1100" b="1" dirty="0">
                <a:solidFill>
                  <a:schemeClr val="bg2">
                    <a:lumMod val="50000"/>
                  </a:schemeClr>
                </a:solidFill>
                <a:latin typeface="PNU" panose="00000500000000000000" pitchFamily="2" charset="-78"/>
                <a:cs typeface="PNU" panose="00000500000000000000" pitchFamily="2" charset="-78"/>
              </a:rPr>
              <a:t>جامعة الأميرة نورة بنت عبدالرحمن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  <a:t>وكالة الجامعة للدراسات العليا والبحث العلمي 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4AA385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المجلس العلمي </a:t>
            </a:r>
          </a:p>
        </p:txBody>
      </p:sp>
    </p:spTree>
    <p:extLst>
      <p:ext uri="{BB962C8B-B14F-4D97-AF65-F5344CB8AC3E}">
        <p14:creationId xmlns:p14="http://schemas.microsoft.com/office/powerpoint/2010/main" val="3261534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700722-C004-7C46-B1E0-A7A8A7DBD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عالجة متعاقبة 1">
            <a:extLst>
              <a:ext uri="{FF2B5EF4-FFF2-40B4-BE49-F238E27FC236}">
                <a16:creationId xmlns:a16="http://schemas.microsoft.com/office/drawing/2014/main" id="{F21B6233-EE3B-F7B8-EE10-A7DAB2A4CB69}"/>
              </a:ext>
            </a:extLst>
          </p:cNvPr>
          <p:cNvSpPr/>
          <p:nvPr/>
        </p:nvSpPr>
        <p:spPr>
          <a:xfrm>
            <a:off x="2876550" y="1461642"/>
            <a:ext cx="3653838" cy="504825"/>
          </a:xfrm>
          <a:prstGeom prst="flowChartAlternateProcess">
            <a:avLst/>
          </a:prstGeom>
          <a:solidFill>
            <a:srgbClr val="00A6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337346A0-64EA-7286-AFE8-D0E1E70BBD0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51001" y="1539903"/>
            <a:ext cx="471627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/>
            <a:r>
              <a:rPr lang="ar-SA" sz="1600" b="1" kern="1400" spc="-5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الحادي عشر: القواعد وفهارس البيانات خلال فترة التقرير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59313254-67B4-5E12-695D-53765D9BBE97}"/>
              </a:ext>
            </a:extLst>
          </p:cNvPr>
          <p:cNvSpPr txBox="1"/>
          <p:nvPr/>
        </p:nvSpPr>
        <p:spPr>
          <a:xfrm>
            <a:off x="2581035" y="1949308"/>
            <a:ext cx="3979333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ct val="200000"/>
              </a:lnSpc>
            </a:pPr>
            <a:r>
              <a:rPr lang="ar-SA" sz="14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القواعد وفهارس البيانات التي أدرجت فيها المجلة:</a:t>
            </a:r>
          </a:p>
          <a:p>
            <a:pPr algn="r"/>
            <a:endParaRPr lang="ar-SA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B5F4BC76-B43F-28E6-7476-9B71801AEB1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827024" y="3767760"/>
            <a:ext cx="471627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/>
            <a:r>
              <a:rPr lang="ar-SA" sz="1400" b="1" u="sng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الإجراءات التي اتخذتها المجلة للانضمام إلى قواعد وفهارس البيانات العربية والعالمية:</a:t>
            </a:r>
            <a:endParaRPr lang="en-US" sz="1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مخطط انسيابي: معالجة متعاقبة 6">
            <a:extLst>
              <a:ext uri="{FF2B5EF4-FFF2-40B4-BE49-F238E27FC236}">
                <a16:creationId xmlns:a16="http://schemas.microsoft.com/office/drawing/2014/main" id="{51E8C006-D2D8-FE8F-579E-0203343B22B9}"/>
              </a:ext>
            </a:extLst>
          </p:cNvPr>
          <p:cNvSpPr/>
          <p:nvPr/>
        </p:nvSpPr>
        <p:spPr>
          <a:xfrm>
            <a:off x="2832051" y="5526116"/>
            <a:ext cx="3653838" cy="504825"/>
          </a:xfrm>
          <a:prstGeom prst="flowChartAlternateProcess">
            <a:avLst/>
          </a:prstGeom>
          <a:solidFill>
            <a:srgbClr val="00A6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72997478-333D-A4BC-B4A1-34E5543934E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769619" y="5564209"/>
            <a:ext cx="471627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/>
            <a:r>
              <a:rPr lang="ar-SA" sz="1600" b="1" kern="1400" spc="-5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الثاني عشر: الإنجازات والتحديات والرؤية المستقبلية للمجلة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جدول 10">
            <a:extLst>
              <a:ext uri="{FF2B5EF4-FFF2-40B4-BE49-F238E27FC236}">
                <a16:creationId xmlns:a16="http://schemas.microsoft.com/office/drawing/2014/main" id="{0164B6A4-3C64-5260-15D5-C1959EB37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092222"/>
              </p:ext>
            </p:extLst>
          </p:nvPr>
        </p:nvGraphicFramePr>
        <p:xfrm>
          <a:off x="600493" y="6147179"/>
          <a:ext cx="5915025" cy="642952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426973770"/>
                    </a:ext>
                  </a:extLst>
                </a:gridCol>
              </a:tblGrid>
              <a:tr h="642952"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ar-SA" sz="1400" b="1" u="sng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ملخص لأبرز إنجازات المجلة خلال فترة التقرير</a:t>
                      </a: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115446"/>
                  </a:ext>
                </a:extLst>
              </a:tr>
            </a:tbl>
          </a:graphicData>
        </a:graphic>
      </p:graphicFrame>
      <p:graphicFrame>
        <p:nvGraphicFramePr>
          <p:cNvPr id="15" name="جدول 14">
            <a:extLst>
              <a:ext uri="{FF2B5EF4-FFF2-40B4-BE49-F238E27FC236}">
                <a16:creationId xmlns:a16="http://schemas.microsoft.com/office/drawing/2014/main" id="{6737AC43-7DBB-8C1A-839D-0352D8C90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341617"/>
              </p:ext>
            </p:extLst>
          </p:nvPr>
        </p:nvGraphicFramePr>
        <p:xfrm>
          <a:off x="471487" y="7538385"/>
          <a:ext cx="5915025" cy="405243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948457713"/>
                    </a:ext>
                  </a:extLst>
                </a:gridCol>
              </a:tblGrid>
              <a:tr h="405243">
                <a:tc>
                  <a:txBody>
                    <a:bodyPr/>
                    <a:lstStyle/>
                    <a:p>
                      <a:pPr algn="r" rtl="1">
                        <a:spcBef>
                          <a:spcPts val="1200"/>
                        </a:spcBef>
                      </a:pPr>
                      <a:r>
                        <a:rPr lang="ar-SA" sz="1400" b="1" u="sng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أبرز التحديات </a:t>
                      </a:r>
                      <a:r>
                        <a:rPr lang="ar-SA" sz="1400" b="1" u="sng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خلال فترة التقرير</a:t>
                      </a:r>
                      <a:r>
                        <a:rPr lang="ar-SA" sz="1400" b="1" u="sng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 </a:t>
                      </a: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047547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D7A9952E-3459-B797-2545-CFEDC8441044}"/>
              </a:ext>
            </a:extLst>
          </p:cNvPr>
          <p:cNvSpPr txBox="1"/>
          <p:nvPr/>
        </p:nvSpPr>
        <p:spPr>
          <a:xfrm>
            <a:off x="6313218" y="9240029"/>
            <a:ext cx="4943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13</a:t>
            </a:r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id="{C856CFE1-C81D-4A07-BCC5-E0F5642BA2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15" y="156153"/>
            <a:ext cx="699081" cy="699081"/>
          </a:xfrm>
          <a:prstGeom prst="rect">
            <a:avLst/>
          </a:prstGeom>
        </p:spPr>
      </p:pic>
      <p:sp>
        <p:nvSpPr>
          <p:cNvPr id="16" name="عنوان 1">
            <a:extLst>
              <a:ext uri="{FF2B5EF4-FFF2-40B4-BE49-F238E27FC236}">
                <a16:creationId xmlns:a16="http://schemas.microsoft.com/office/drawing/2014/main" id="{DD183BE7-D40D-4D0D-A1D2-85CB7790ADC1}"/>
              </a:ext>
            </a:extLst>
          </p:cNvPr>
          <p:cNvSpPr txBox="1">
            <a:spLocks/>
          </p:cNvSpPr>
          <p:nvPr/>
        </p:nvSpPr>
        <p:spPr>
          <a:xfrm>
            <a:off x="2989801" y="268629"/>
            <a:ext cx="2769870" cy="612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1100" b="1" dirty="0">
                <a:solidFill>
                  <a:schemeClr val="bg2">
                    <a:lumMod val="50000"/>
                  </a:schemeClr>
                </a:solidFill>
                <a:latin typeface="PNU" panose="00000500000000000000" pitchFamily="2" charset="-78"/>
                <a:cs typeface="PNU" panose="00000500000000000000" pitchFamily="2" charset="-78"/>
              </a:rPr>
              <a:t>جامعة الأميرة نورة بنت عبدالرحمن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  <a:t>وكالة الجامعة للدراسات العليا والبحث العلمي 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4AA385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المجلس العلمي </a:t>
            </a:r>
          </a:p>
        </p:txBody>
      </p:sp>
    </p:spTree>
    <p:extLst>
      <p:ext uri="{BB962C8B-B14F-4D97-AF65-F5344CB8AC3E}">
        <p14:creationId xmlns:p14="http://schemas.microsoft.com/office/powerpoint/2010/main" val="3987496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C6D60415-A707-4471-93E2-30FA5E3A1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530488"/>
              </p:ext>
            </p:extLst>
          </p:nvPr>
        </p:nvGraphicFramePr>
        <p:xfrm>
          <a:off x="630335" y="4415161"/>
          <a:ext cx="5915025" cy="291646"/>
        </p:xfrm>
        <a:graphic>
          <a:graphicData uri="http://schemas.openxmlformats.org/drawingml/2006/table">
            <a:tbl>
              <a:tblPr firstRow="1" firstCol="1" bandRow="1"/>
              <a:tblGrid>
                <a:gridCol w="5915025">
                  <a:extLst>
                    <a:ext uri="{9D8B030D-6E8A-4147-A177-3AD203B41FA5}">
                      <a16:colId xmlns:a16="http://schemas.microsoft.com/office/drawing/2014/main" val="3669206266"/>
                    </a:ext>
                  </a:extLst>
                </a:gridCol>
              </a:tblGrid>
              <a:tr h="291646"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400" spc="-5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بيانات اعتماد التقرير  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161" marR="6116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A3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534401"/>
                  </a:ext>
                </a:extLst>
              </a:tr>
            </a:tbl>
          </a:graphicData>
        </a:graphic>
      </p:graphicFrame>
      <p:graphicFrame>
        <p:nvGraphicFramePr>
          <p:cNvPr id="3" name="جدول 2">
            <a:extLst>
              <a:ext uri="{FF2B5EF4-FFF2-40B4-BE49-F238E27FC236}">
                <a16:creationId xmlns:a16="http://schemas.microsoft.com/office/drawing/2014/main" id="{88DE14D6-DA6D-4DA3-9D06-46F261084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292887"/>
              </p:ext>
            </p:extLst>
          </p:nvPr>
        </p:nvGraphicFramePr>
        <p:xfrm>
          <a:off x="1101441" y="4953000"/>
          <a:ext cx="4972811" cy="1026043"/>
        </p:xfrm>
        <a:graphic>
          <a:graphicData uri="http://schemas.openxmlformats.org/drawingml/2006/table">
            <a:tbl>
              <a:tblPr rtl="1" firstRow="1" firstCol="1" bandRow="1"/>
              <a:tblGrid>
                <a:gridCol w="2130612">
                  <a:extLst>
                    <a:ext uri="{9D8B030D-6E8A-4147-A177-3AD203B41FA5}">
                      <a16:colId xmlns:a16="http://schemas.microsoft.com/office/drawing/2014/main" val="1858883930"/>
                    </a:ext>
                  </a:extLst>
                </a:gridCol>
                <a:gridCol w="2842199">
                  <a:extLst>
                    <a:ext uri="{9D8B030D-6E8A-4147-A177-3AD203B41FA5}">
                      <a16:colId xmlns:a16="http://schemas.microsoft.com/office/drawing/2014/main" val="1897751689"/>
                    </a:ext>
                  </a:extLst>
                </a:gridCol>
              </a:tblGrid>
              <a:tr h="246263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</a:pPr>
                      <a:r>
                        <a:rPr lang="ar-SA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رقم الاجتماع هيئة التحرير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14" marR="68514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14" marR="68514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6241083"/>
                  </a:ext>
                </a:extLst>
              </a:tr>
              <a:tr h="287254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</a:pPr>
                      <a:r>
                        <a:rPr lang="ar-SA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تاريخ الاجتماع هيئة التحرير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14" marR="68514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14" marR="68514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857392"/>
                  </a:ext>
                </a:extLst>
              </a:tr>
              <a:tr h="246263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</a:pPr>
                      <a:r>
                        <a:rPr lang="ar-SA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اسم رئيس التحرير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14" marR="68514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14" marR="68514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316390"/>
                  </a:ext>
                </a:extLst>
              </a:tr>
              <a:tr h="246263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</a:pPr>
                      <a:r>
                        <a:rPr lang="ar-SA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التوقيع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14" marR="68514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14" marR="68514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380681"/>
                  </a:ext>
                </a:extLst>
              </a:tr>
            </a:tbl>
          </a:graphicData>
        </a:graphic>
      </p:graphicFrame>
      <p:sp>
        <p:nvSpPr>
          <p:cNvPr id="4" name="مربع نص 3">
            <a:extLst>
              <a:ext uri="{FF2B5EF4-FFF2-40B4-BE49-F238E27FC236}">
                <a16:creationId xmlns:a16="http://schemas.microsoft.com/office/drawing/2014/main" id="{74CD4222-FF1B-4220-9DB6-3057E8A712B9}"/>
              </a:ext>
            </a:extLst>
          </p:cNvPr>
          <p:cNvSpPr txBox="1"/>
          <p:nvPr/>
        </p:nvSpPr>
        <p:spPr>
          <a:xfrm>
            <a:off x="3809576" y="6079328"/>
            <a:ext cx="304842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1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*تم الاستعانة في تصميم النموذج بنموذج جامعة الملك سعود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C4BD958D-72C9-4B58-B4EE-C3EBAA38DED2}"/>
              </a:ext>
            </a:extLst>
          </p:cNvPr>
          <p:cNvSpPr txBox="1"/>
          <p:nvPr/>
        </p:nvSpPr>
        <p:spPr>
          <a:xfrm>
            <a:off x="3333237" y="6587131"/>
            <a:ext cx="3108960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1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مرفقات التقرير:</a:t>
            </a:r>
          </a:p>
          <a:p>
            <a:pPr algn="r" rtl="1"/>
            <a:r>
              <a:rPr lang="ar-SA" sz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• قرار تشكيل هيئة تحرير المجلة.</a:t>
            </a:r>
          </a:p>
          <a:p>
            <a:pPr algn="r" rtl="1"/>
            <a:r>
              <a:rPr lang="ar-SA" sz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• قرار تشكيل الهيئة الاستشارية للمجلة </a:t>
            </a:r>
          </a:p>
          <a:p>
            <a:pPr algn="r" rtl="1"/>
            <a:r>
              <a:rPr lang="ar-SA" sz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• نسخة من الأعداد المنشورة.</a:t>
            </a:r>
          </a:p>
        </p:txBody>
      </p:sp>
      <p:graphicFrame>
        <p:nvGraphicFramePr>
          <p:cNvPr id="6" name="جدول 5">
            <a:extLst>
              <a:ext uri="{FF2B5EF4-FFF2-40B4-BE49-F238E27FC236}">
                <a16:creationId xmlns:a16="http://schemas.microsoft.com/office/drawing/2014/main" id="{A36F0AE6-866F-42C5-A857-4148FA92A1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395915"/>
              </p:ext>
            </p:extLst>
          </p:nvPr>
        </p:nvGraphicFramePr>
        <p:xfrm>
          <a:off x="630335" y="1801934"/>
          <a:ext cx="5915025" cy="538711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3715135648"/>
                    </a:ext>
                  </a:extLst>
                </a:gridCol>
              </a:tblGrid>
              <a:tr h="538711">
                <a:tc>
                  <a:txBody>
                    <a:bodyPr/>
                    <a:lstStyle/>
                    <a:p>
                      <a:pPr algn="r" rtl="1">
                        <a:spcBef>
                          <a:spcPts val="1200"/>
                        </a:spcBef>
                      </a:pPr>
                      <a:r>
                        <a:rPr lang="ar-SA" sz="1400" b="1" u="sng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الرؤية المستقبلية</a:t>
                      </a:r>
                      <a:r>
                        <a:rPr lang="ar-SA" sz="1400" b="1" u="sng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للمجلة:</a:t>
                      </a: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2322870"/>
                  </a:ext>
                </a:extLst>
              </a:tr>
            </a:tbl>
          </a:graphicData>
        </a:graphic>
      </p:graphicFrame>
      <p:sp>
        <p:nvSpPr>
          <p:cNvPr id="7" name="مربع نص 6">
            <a:extLst>
              <a:ext uri="{FF2B5EF4-FFF2-40B4-BE49-F238E27FC236}">
                <a16:creationId xmlns:a16="http://schemas.microsoft.com/office/drawing/2014/main" id="{5CC3A2D5-B150-4DD3-94AA-31525A9F08A1}"/>
              </a:ext>
            </a:extLst>
          </p:cNvPr>
          <p:cNvSpPr txBox="1"/>
          <p:nvPr/>
        </p:nvSpPr>
        <p:spPr>
          <a:xfrm>
            <a:off x="6313218" y="9240029"/>
            <a:ext cx="4943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14</a:t>
            </a: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F90A1024-8470-4B45-A549-A1E91D772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15" y="156153"/>
            <a:ext cx="699081" cy="699081"/>
          </a:xfrm>
          <a:prstGeom prst="rect">
            <a:avLst/>
          </a:prstGeom>
        </p:spPr>
      </p:pic>
      <p:sp>
        <p:nvSpPr>
          <p:cNvPr id="12" name="عنوان 1">
            <a:extLst>
              <a:ext uri="{FF2B5EF4-FFF2-40B4-BE49-F238E27FC236}">
                <a16:creationId xmlns:a16="http://schemas.microsoft.com/office/drawing/2014/main" id="{CCEADAD9-DA9E-46EF-A5C7-A7055797DF26}"/>
              </a:ext>
            </a:extLst>
          </p:cNvPr>
          <p:cNvSpPr txBox="1">
            <a:spLocks/>
          </p:cNvSpPr>
          <p:nvPr/>
        </p:nvSpPr>
        <p:spPr>
          <a:xfrm>
            <a:off x="2989801" y="268629"/>
            <a:ext cx="2769870" cy="612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1100" b="1" dirty="0">
                <a:solidFill>
                  <a:schemeClr val="bg2">
                    <a:lumMod val="50000"/>
                  </a:schemeClr>
                </a:solidFill>
                <a:latin typeface="PNU" panose="00000500000000000000" pitchFamily="2" charset="-78"/>
                <a:cs typeface="PNU" panose="00000500000000000000" pitchFamily="2" charset="-78"/>
              </a:rPr>
              <a:t>جامعة الأميرة نورة بنت عبدالرحمن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  <a:t>وكالة الجامعة للدراسات العليا والبحث العلمي 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4AA385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المجلس العلمي </a:t>
            </a:r>
          </a:p>
        </p:txBody>
      </p:sp>
    </p:spTree>
    <p:extLst>
      <p:ext uri="{BB962C8B-B14F-4D97-AF65-F5344CB8AC3E}">
        <p14:creationId xmlns:p14="http://schemas.microsoft.com/office/powerpoint/2010/main" val="353533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جدول 40">
            <a:extLst>
              <a:ext uri="{FF2B5EF4-FFF2-40B4-BE49-F238E27FC236}">
                <a16:creationId xmlns:a16="http://schemas.microsoft.com/office/drawing/2014/main" id="{E42BB0A5-849F-BB15-2D16-7970B350C6C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8779" y="1884204"/>
          <a:ext cx="5837576" cy="4608513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5837576">
                  <a:extLst>
                    <a:ext uri="{9D8B030D-6E8A-4147-A177-3AD203B41FA5}">
                      <a16:colId xmlns:a16="http://schemas.microsoft.com/office/drawing/2014/main" val="3984643063"/>
                    </a:ext>
                  </a:extLst>
                </a:gridCol>
              </a:tblGrid>
              <a:tr h="54637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412280"/>
                  </a:ext>
                </a:extLst>
              </a:tr>
              <a:tr h="61707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rgbClr val="007681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556469"/>
                  </a:ext>
                </a:extLst>
              </a:tr>
              <a:tr h="61707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604259"/>
                  </a:ext>
                </a:extLst>
              </a:tr>
              <a:tr h="61707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rgbClr val="007681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10251"/>
                  </a:ext>
                </a:extLst>
              </a:tr>
              <a:tr h="61707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101595"/>
                  </a:ext>
                </a:extLst>
              </a:tr>
              <a:tr h="56574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rgbClr val="007681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049401"/>
                  </a:ext>
                </a:extLst>
              </a:tr>
              <a:tr h="102808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063834"/>
                  </a:ext>
                </a:extLst>
              </a:tr>
            </a:tbl>
          </a:graphicData>
        </a:graphic>
      </p:graphicFrame>
      <p:graphicFrame>
        <p:nvGraphicFramePr>
          <p:cNvPr id="22" name="جدول 21">
            <a:extLst>
              <a:ext uri="{FF2B5EF4-FFF2-40B4-BE49-F238E27FC236}">
                <a16:creationId xmlns:a16="http://schemas.microsoft.com/office/drawing/2014/main" id="{1678758C-4B3E-5115-E939-7315F2206B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3702" y="2553030"/>
          <a:ext cx="3287927" cy="412115"/>
        </p:xfrm>
        <a:graphic>
          <a:graphicData uri="http://schemas.openxmlformats.org/drawingml/2006/table">
            <a:tbl>
              <a:tblPr rtl="1" firstRow="1" firstCol="1" bandRow="1"/>
              <a:tblGrid>
                <a:gridCol w="3287927">
                  <a:extLst>
                    <a:ext uri="{9D8B030D-6E8A-4147-A177-3AD203B41FA5}">
                      <a16:colId xmlns:a16="http://schemas.microsoft.com/office/drawing/2014/main" val="57466435"/>
                    </a:ext>
                  </a:extLst>
                </a:gridCol>
              </a:tblGrid>
              <a:tr h="41211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253725"/>
                  </a:ext>
                </a:extLst>
              </a:tr>
            </a:tbl>
          </a:graphicData>
        </a:graphic>
      </p:graphicFrame>
      <p:sp>
        <p:nvSpPr>
          <p:cNvPr id="23" name="مربع نص 22">
            <a:extLst>
              <a:ext uri="{FF2B5EF4-FFF2-40B4-BE49-F238E27FC236}">
                <a16:creationId xmlns:a16="http://schemas.microsoft.com/office/drawing/2014/main" id="{F280E2AD-513E-ED03-6E0B-7141486C5FFD}"/>
              </a:ext>
            </a:extLst>
          </p:cNvPr>
          <p:cNvSpPr txBox="1"/>
          <p:nvPr/>
        </p:nvSpPr>
        <p:spPr>
          <a:xfrm>
            <a:off x="4470335" y="2612909"/>
            <a:ext cx="148890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مدة التقرير*</a:t>
            </a: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E33A95E1-7117-3868-BC4F-F24988E70F6F}"/>
              </a:ext>
            </a:extLst>
          </p:cNvPr>
          <p:cNvSpPr txBox="1"/>
          <p:nvPr/>
        </p:nvSpPr>
        <p:spPr>
          <a:xfrm>
            <a:off x="4291666" y="3234390"/>
            <a:ext cx="166757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المقر الرئيسي للمجلة</a:t>
            </a: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D573E910-165F-0283-6AC0-8213FE61BFD6}"/>
              </a:ext>
            </a:extLst>
          </p:cNvPr>
          <p:cNvSpPr txBox="1"/>
          <p:nvPr/>
        </p:nvSpPr>
        <p:spPr>
          <a:xfrm>
            <a:off x="4009728" y="3693951"/>
            <a:ext cx="206925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تاريخ موافقة مجلس الجامعة على صدور المجلة</a:t>
            </a:r>
            <a:endParaRPr lang="ar-SA" sz="1600" b="1" dirty="0"/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0ADD8730-A88D-924F-CD1B-0299F136F617}"/>
              </a:ext>
            </a:extLst>
          </p:cNvPr>
          <p:cNvSpPr txBox="1"/>
          <p:nvPr/>
        </p:nvSpPr>
        <p:spPr>
          <a:xfrm>
            <a:off x="2559617" y="5034534"/>
            <a:ext cx="1697937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رقم الإيداع الدولي</a:t>
            </a: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B1F3B8DD-1B0A-CDC0-B1C2-80BAB31AA375}"/>
              </a:ext>
            </a:extLst>
          </p:cNvPr>
          <p:cNvSpPr txBox="1"/>
          <p:nvPr/>
        </p:nvSpPr>
        <p:spPr>
          <a:xfrm>
            <a:off x="2473779" y="7759616"/>
            <a:ext cx="228055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800" b="1" dirty="0">
                <a:solidFill>
                  <a:srgbClr val="007681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الموقع الإلكتروني للمجلة</a:t>
            </a:r>
            <a:endParaRPr lang="ar-SA" b="1" dirty="0">
              <a:solidFill>
                <a:srgbClr val="00768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9" name="مربع نص 38">
            <a:extLst>
              <a:ext uri="{FF2B5EF4-FFF2-40B4-BE49-F238E27FC236}">
                <a16:creationId xmlns:a16="http://schemas.microsoft.com/office/drawing/2014/main" id="{EE0A43C1-8056-FC76-2C07-22BCEB8B9193}"/>
              </a:ext>
            </a:extLst>
          </p:cNvPr>
          <p:cNvSpPr txBox="1"/>
          <p:nvPr/>
        </p:nvSpPr>
        <p:spPr>
          <a:xfrm>
            <a:off x="2263038" y="1961718"/>
            <a:ext cx="28624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solidFill>
                  <a:srgbClr val="00768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المجلة</a:t>
            </a:r>
          </a:p>
        </p:txBody>
      </p:sp>
      <p:sp>
        <p:nvSpPr>
          <p:cNvPr id="42" name="مربع نص 41">
            <a:extLst>
              <a:ext uri="{FF2B5EF4-FFF2-40B4-BE49-F238E27FC236}">
                <a16:creationId xmlns:a16="http://schemas.microsoft.com/office/drawing/2014/main" id="{3D9718C3-F535-1D26-BF26-D651C5F70AE7}"/>
              </a:ext>
            </a:extLst>
          </p:cNvPr>
          <p:cNvSpPr txBox="1"/>
          <p:nvPr/>
        </p:nvSpPr>
        <p:spPr>
          <a:xfrm>
            <a:off x="3614058" y="4449729"/>
            <a:ext cx="264870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>
                <a:ea typeface="Calibri" panose="020F0502020204030204" pitchFamily="34" charset="0"/>
                <a:cs typeface="Sakkal Majalla" panose="02000000000000000000" pitchFamily="2" charset="-78"/>
              </a:rPr>
              <a:t>الأعداد المنشورة التي يشملها هذا التقرير</a:t>
            </a:r>
            <a:endParaRPr lang="ar-SA" sz="1600" b="1" dirty="0"/>
          </a:p>
        </p:txBody>
      </p:sp>
      <p:sp>
        <p:nvSpPr>
          <p:cNvPr id="44" name="مربع نص 43">
            <a:extLst>
              <a:ext uri="{FF2B5EF4-FFF2-40B4-BE49-F238E27FC236}">
                <a16:creationId xmlns:a16="http://schemas.microsoft.com/office/drawing/2014/main" id="{52FA478B-B757-6538-301B-96C2BF8CBA05}"/>
              </a:ext>
            </a:extLst>
          </p:cNvPr>
          <p:cNvSpPr txBox="1"/>
          <p:nvPr/>
        </p:nvSpPr>
        <p:spPr>
          <a:xfrm>
            <a:off x="596751" y="6580441"/>
            <a:ext cx="5666015" cy="5533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*فترة التقرير تبدأ من تاريخ اعتماد مجلس الجامعة لصدور المجلة ولمدة عام هجري واحد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وفق قرار المجلس العلمي رقم [١٠٢/٤]١٤٤٣هـ وتاريخ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27 / 2 / 1443هـ.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256D4708-9E3C-9672-B4EF-14C1CAC5547D}"/>
              </a:ext>
            </a:extLst>
          </p:cNvPr>
          <p:cNvSpPr txBox="1"/>
          <p:nvPr/>
        </p:nvSpPr>
        <p:spPr>
          <a:xfrm>
            <a:off x="6416040" y="9186689"/>
            <a:ext cx="403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1</a:t>
            </a:r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F56787A5-CDC6-4364-A7FA-741998ABA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15" y="156153"/>
            <a:ext cx="699081" cy="699081"/>
          </a:xfrm>
          <a:prstGeom prst="rect">
            <a:avLst/>
          </a:prstGeom>
        </p:spPr>
      </p:pic>
      <p:sp>
        <p:nvSpPr>
          <p:cNvPr id="17" name="عنوان 1">
            <a:extLst>
              <a:ext uri="{FF2B5EF4-FFF2-40B4-BE49-F238E27FC236}">
                <a16:creationId xmlns:a16="http://schemas.microsoft.com/office/drawing/2014/main" id="{1012731E-A4CE-48A5-A7BC-3A337FBE6823}"/>
              </a:ext>
            </a:extLst>
          </p:cNvPr>
          <p:cNvSpPr txBox="1">
            <a:spLocks/>
          </p:cNvSpPr>
          <p:nvPr/>
        </p:nvSpPr>
        <p:spPr>
          <a:xfrm>
            <a:off x="2989801" y="268629"/>
            <a:ext cx="2769870" cy="612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1100" b="1" dirty="0">
                <a:solidFill>
                  <a:schemeClr val="bg2">
                    <a:lumMod val="50000"/>
                  </a:schemeClr>
                </a:solidFill>
                <a:latin typeface="PNU" panose="00000500000000000000" pitchFamily="2" charset="-78"/>
                <a:cs typeface="PNU" panose="00000500000000000000" pitchFamily="2" charset="-78"/>
              </a:rPr>
              <a:t>جامعة الأميرة نورة بنت عبدالرحمن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  <a:t>وكالة الجامعة للدراسات العليا والبحث العلمي 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4AA385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المجلس العلمي </a:t>
            </a:r>
          </a:p>
        </p:txBody>
      </p:sp>
    </p:spTree>
    <p:extLst>
      <p:ext uri="{BB962C8B-B14F-4D97-AF65-F5344CB8AC3E}">
        <p14:creationId xmlns:p14="http://schemas.microsoft.com/office/powerpoint/2010/main" val="364480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B23709-A779-3396-23E5-68C95D6522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D887BDBC-7AF3-7033-A8DF-C0F36F341F6D}"/>
              </a:ext>
            </a:extLst>
          </p:cNvPr>
          <p:cNvSpPr txBox="1"/>
          <p:nvPr/>
        </p:nvSpPr>
        <p:spPr>
          <a:xfrm>
            <a:off x="6393180" y="9228599"/>
            <a:ext cx="403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2</a:t>
            </a:r>
          </a:p>
        </p:txBody>
      </p:sp>
      <p:graphicFrame>
        <p:nvGraphicFramePr>
          <p:cNvPr id="3" name="جدول 2">
            <a:extLst>
              <a:ext uri="{FF2B5EF4-FFF2-40B4-BE49-F238E27FC236}">
                <a16:creationId xmlns:a16="http://schemas.microsoft.com/office/drawing/2014/main" id="{B9A64A86-D52C-99C9-1385-FB3288AA4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933044"/>
              </p:ext>
            </p:extLst>
          </p:nvPr>
        </p:nvGraphicFramePr>
        <p:xfrm>
          <a:off x="745958" y="2340119"/>
          <a:ext cx="5647222" cy="5491480"/>
        </p:xfrm>
        <a:graphic>
          <a:graphicData uri="http://schemas.openxmlformats.org/drawingml/2006/table">
            <a:tbl>
              <a:tblPr rtl="1" firstRow="1" bandRow="1">
                <a:tableStyleId>{69012ECD-51FC-41F1-AA8D-1B2483CD663E}</a:tableStyleId>
              </a:tblPr>
              <a:tblGrid>
                <a:gridCol w="4865169">
                  <a:extLst>
                    <a:ext uri="{9D8B030D-6E8A-4147-A177-3AD203B41FA5}">
                      <a16:colId xmlns:a16="http://schemas.microsoft.com/office/drawing/2014/main" val="3061191164"/>
                    </a:ext>
                  </a:extLst>
                </a:gridCol>
                <a:gridCol w="782053">
                  <a:extLst>
                    <a:ext uri="{9D8B030D-6E8A-4147-A177-3AD203B41FA5}">
                      <a16:colId xmlns:a16="http://schemas.microsoft.com/office/drawing/2014/main" val="232919627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المحتويات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15903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التعريف بالمجلة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1600" b="1" noProof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282444"/>
                  </a:ext>
                </a:extLst>
              </a:tr>
              <a:tr h="374361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إحصائية الأبحاث الواردة منذ صدور المجلة خلال الأعوام الماضية 	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1600" b="1" noProof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11876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أعضاء هيئة تحرير المجلة والهيئة الاستشارية	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1600" b="1" noProof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799934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الاجتماعات	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1600" b="1" noProof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947454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الأبحاث	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1600" b="1" noProof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121263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توزيع الأبحاث الواردة للمجلة حسب التخصص 	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1600" b="1" noProof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22656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المحكمين	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1600" b="1" noProof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012358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المدة التي تستغرقها عمليات تحكيم الأبحاث</a:t>
                      </a:r>
                      <a:endParaRPr lang="ar-SA" sz="1200" b="1" dirty="0">
                        <a:highlight>
                          <a:srgbClr val="FFFF00"/>
                        </a:highlight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1600" b="1" noProof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30882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النشر في أعداد المجلة خلال فترة التقرير	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1600" b="1" noProof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928865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مؤشرات التقويم الدوري السنوي للمجلات العلمية خلال فترة التقرير بجامعة الأميرة نورة بنت عبد الرحمن</a:t>
                      </a:r>
                      <a:endParaRPr lang="ar-SA" sz="1200" b="1" dirty="0">
                        <a:highlight>
                          <a:srgbClr val="FFFF00"/>
                        </a:highlight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1600" b="1" noProof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60175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القواعد وفهارس البيانات خلال فترة التقرير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1600" b="1" noProof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472455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الإنجازات والتحديات والرؤية المستقبلية للمجلة </a:t>
                      </a:r>
                      <a:r>
                        <a:rPr lang="ar-SA" sz="1200" b="1" dirty="0">
                          <a:highlight>
                            <a:srgbClr val="FFFF00"/>
                          </a:highlight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	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1600" b="1" noProof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8877731"/>
                  </a:ext>
                </a:extLst>
              </a:tr>
            </a:tbl>
          </a:graphicData>
        </a:graphic>
      </p:graphicFrame>
      <p:pic>
        <p:nvPicPr>
          <p:cNvPr id="6" name="صورة 5">
            <a:extLst>
              <a:ext uri="{FF2B5EF4-FFF2-40B4-BE49-F238E27FC236}">
                <a16:creationId xmlns:a16="http://schemas.microsoft.com/office/drawing/2014/main" id="{A998F533-4D11-43E8-B84A-0535CF6009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15" y="156153"/>
            <a:ext cx="699081" cy="699081"/>
          </a:xfrm>
          <a:prstGeom prst="rect">
            <a:avLst/>
          </a:prstGeom>
        </p:spPr>
      </p:pic>
      <p:sp>
        <p:nvSpPr>
          <p:cNvPr id="9" name="عنوان 1">
            <a:extLst>
              <a:ext uri="{FF2B5EF4-FFF2-40B4-BE49-F238E27FC236}">
                <a16:creationId xmlns:a16="http://schemas.microsoft.com/office/drawing/2014/main" id="{CF4B3A93-168B-4722-98AC-7A4E8EBE8812}"/>
              </a:ext>
            </a:extLst>
          </p:cNvPr>
          <p:cNvSpPr txBox="1">
            <a:spLocks/>
          </p:cNvSpPr>
          <p:nvPr/>
        </p:nvSpPr>
        <p:spPr>
          <a:xfrm>
            <a:off x="2989801" y="268629"/>
            <a:ext cx="2769870" cy="612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1100" b="1" dirty="0">
                <a:solidFill>
                  <a:schemeClr val="bg2">
                    <a:lumMod val="50000"/>
                  </a:schemeClr>
                </a:solidFill>
                <a:latin typeface="PNU" panose="00000500000000000000" pitchFamily="2" charset="-78"/>
                <a:cs typeface="PNU" panose="00000500000000000000" pitchFamily="2" charset="-78"/>
              </a:rPr>
              <a:t>جامعة الأميرة نورة بنت عبدالرحمن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  <a:t>وكالة الجامعة للدراسات العليا والبحث العلمي 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4AA385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المجلس العلمي </a:t>
            </a:r>
          </a:p>
        </p:txBody>
      </p:sp>
    </p:spTree>
    <p:extLst>
      <p:ext uri="{BB962C8B-B14F-4D97-AF65-F5344CB8AC3E}">
        <p14:creationId xmlns:p14="http://schemas.microsoft.com/office/powerpoint/2010/main" val="1135332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9BCCED-7C5A-195F-DE80-B21466592D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عالجة متعاقبة 1">
            <a:extLst>
              <a:ext uri="{FF2B5EF4-FFF2-40B4-BE49-F238E27FC236}">
                <a16:creationId xmlns:a16="http://schemas.microsoft.com/office/drawing/2014/main" id="{C2ACF1F1-A3FA-46A2-F1EC-7D7FE94740E2}"/>
              </a:ext>
            </a:extLst>
          </p:cNvPr>
          <p:cNvSpPr/>
          <p:nvPr/>
        </p:nvSpPr>
        <p:spPr>
          <a:xfrm>
            <a:off x="3429000" y="2022701"/>
            <a:ext cx="3095625" cy="504825"/>
          </a:xfrm>
          <a:prstGeom prst="flowChartAlternateProcess">
            <a:avLst/>
          </a:prstGeom>
          <a:solidFill>
            <a:srgbClr val="00A6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556A9BB3-A27D-C720-B872-8C959DA3506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963716" y="2084613"/>
            <a:ext cx="176085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6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أولا: التعريف بالمجلة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جدول 6">
            <a:extLst>
              <a:ext uri="{FF2B5EF4-FFF2-40B4-BE49-F238E27FC236}">
                <a16:creationId xmlns:a16="http://schemas.microsoft.com/office/drawing/2014/main" id="{5CBB5F67-95D7-2097-1FCA-80B00AED5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470638"/>
              </p:ext>
            </p:extLst>
          </p:nvPr>
        </p:nvGraphicFramePr>
        <p:xfrm>
          <a:off x="471488" y="2977243"/>
          <a:ext cx="5915025" cy="5240405"/>
        </p:xfrm>
        <a:graphic>
          <a:graphicData uri="http://schemas.openxmlformats.org/drawingml/2006/table">
            <a:tbl>
              <a:tblPr firstCol="1" bandRow="1">
                <a:tableStyleId>{9D7B26C5-4107-4FEC-AEDC-1716B250A1EF}</a:tableStyleId>
              </a:tblPr>
              <a:tblGrid>
                <a:gridCol w="4465183">
                  <a:extLst>
                    <a:ext uri="{9D8B030D-6E8A-4147-A177-3AD203B41FA5}">
                      <a16:colId xmlns:a16="http://schemas.microsoft.com/office/drawing/2014/main" val="2787272947"/>
                    </a:ext>
                  </a:extLst>
                </a:gridCol>
                <a:gridCol w="1449842">
                  <a:extLst>
                    <a:ext uri="{9D8B030D-6E8A-4147-A177-3AD203B41FA5}">
                      <a16:colId xmlns:a16="http://schemas.microsoft.com/office/drawing/2014/main" val="1963785269"/>
                    </a:ext>
                  </a:extLst>
                </a:gridCol>
              </a:tblGrid>
              <a:tr h="74567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898" marR="60898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التأسيس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898" marR="60898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434531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898" marR="60898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الرؤية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898" marR="60898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332274"/>
                  </a:ext>
                </a:extLst>
              </a:tr>
              <a:tr h="67935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898" marR="60898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الرسالة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898" marR="60898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945977"/>
                  </a:ext>
                </a:extLst>
              </a:tr>
              <a:tr h="1599425">
                <a:tc>
                  <a:txBody>
                    <a:bodyPr/>
                    <a:lstStyle/>
                    <a:p>
                      <a:pPr marL="342900" lvl="0" indent="-144000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endParaRPr lang="en-US" sz="14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898" marR="60898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الأهداف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898" marR="60898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402715"/>
                  </a:ext>
                </a:extLst>
              </a:tr>
              <a:tr h="44207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898" marR="60898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التخصصات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898" marR="60898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52751"/>
                  </a:ext>
                </a:extLst>
              </a:tr>
              <a:tr h="54131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898" marR="60898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الأعداد الصادرة منذ صدور المجلة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898" marR="60898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545169"/>
                  </a:ext>
                </a:extLst>
              </a:tr>
              <a:tr h="54131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898" marR="60898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البحوث المنشورة منذ صدور المجلة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898" marR="60898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239082"/>
                  </a:ext>
                </a:extLst>
              </a:tr>
            </a:tbl>
          </a:graphicData>
        </a:graphic>
      </p:graphicFrame>
      <p:sp>
        <p:nvSpPr>
          <p:cNvPr id="4" name="مربع نص 3">
            <a:extLst>
              <a:ext uri="{FF2B5EF4-FFF2-40B4-BE49-F238E27FC236}">
                <a16:creationId xmlns:a16="http://schemas.microsoft.com/office/drawing/2014/main" id="{8AFC9BD1-8378-C2B2-84C5-8F9C1BC2A418}"/>
              </a:ext>
            </a:extLst>
          </p:cNvPr>
          <p:cNvSpPr txBox="1"/>
          <p:nvPr/>
        </p:nvSpPr>
        <p:spPr>
          <a:xfrm>
            <a:off x="6403658" y="9240029"/>
            <a:ext cx="403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3</a:t>
            </a: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B754294C-5694-4937-8D99-1D893CCAF3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15" y="156153"/>
            <a:ext cx="699081" cy="699081"/>
          </a:xfrm>
          <a:prstGeom prst="rect">
            <a:avLst/>
          </a:prstGeom>
        </p:spPr>
      </p:pic>
      <p:sp>
        <p:nvSpPr>
          <p:cNvPr id="13" name="عنوان 1">
            <a:extLst>
              <a:ext uri="{FF2B5EF4-FFF2-40B4-BE49-F238E27FC236}">
                <a16:creationId xmlns:a16="http://schemas.microsoft.com/office/drawing/2014/main" id="{621CBF29-9377-4EE1-9308-39E5C510BE78}"/>
              </a:ext>
            </a:extLst>
          </p:cNvPr>
          <p:cNvSpPr txBox="1">
            <a:spLocks/>
          </p:cNvSpPr>
          <p:nvPr/>
        </p:nvSpPr>
        <p:spPr>
          <a:xfrm>
            <a:off x="2989801" y="268629"/>
            <a:ext cx="2769870" cy="612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1100" b="1" dirty="0">
                <a:solidFill>
                  <a:schemeClr val="bg2">
                    <a:lumMod val="50000"/>
                  </a:schemeClr>
                </a:solidFill>
                <a:latin typeface="PNU" panose="00000500000000000000" pitchFamily="2" charset="-78"/>
                <a:cs typeface="PNU" panose="00000500000000000000" pitchFamily="2" charset="-78"/>
              </a:rPr>
              <a:t>جامعة الأميرة نورة بنت عبدالرحمن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  <a:t>وكالة الجامعة للدراسات العليا والبحث العلمي 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4AA385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المجلس العلمي </a:t>
            </a:r>
          </a:p>
        </p:txBody>
      </p:sp>
    </p:spTree>
    <p:extLst>
      <p:ext uri="{BB962C8B-B14F-4D97-AF65-F5344CB8AC3E}">
        <p14:creationId xmlns:p14="http://schemas.microsoft.com/office/powerpoint/2010/main" val="731497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F85423-95CD-6D04-51EB-AB2FBA19DF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عالجة متعاقبة 1">
            <a:extLst>
              <a:ext uri="{FF2B5EF4-FFF2-40B4-BE49-F238E27FC236}">
                <a16:creationId xmlns:a16="http://schemas.microsoft.com/office/drawing/2014/main" id="{FA882E0F-3E6B-B05F-DC38-67292A0FA467}"/>
              </a:ext>
            </a:extLst>
          </p:cNvPr>
          <p:cNvSpPr/>
          <p:nvPr/>
        </p:nvSpPr>
        <p:spPr>
          <a:xfrm>
            <a:off x="1888672" y="1532844"/>
            <a:ext cx="4635954" cy="504825"/>
          </a:xfrm>
          <a:prstGeom prst="flowChartAlternateProcess">
            <a:avLst/>
          </a:prstGeom>
          <a:solidFill>
            <a:srgbClr val="00A6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3F07EC1B-0BEF-10D3-0F26-3C3C9E293DE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060803" y="1594756"/>
            <a:ext cx="43257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6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ثانياً: إحصائية الأبحاث الواردة منذ صدور المجلة خلال الأعوام الماضية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جدول 3">
            <a:extLst>
              <a:ext uri="{FF2B5EF4-FFF2-40B4-BE49-F238E27FC236}">
                <a16:creationId xmlns:a16="http://schemas.microsoft.com/office/drawing/2014/main" id="{0D000040-FB4B-21AC-D2EE-B49C63121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87604"/>
              </p:ext>
            </p:extLst>
          </p:nvPr>
        </p:nvGraphicFramePr>
        <p:xfrm>
          <a:off x="858389" y="2278515"/>
          <a:ext cx="5399234" cy="1213169"/>
        </p:xfrm>
        <a:graphic>
          <a:graphicData uri="http://schemas.openxmlformats.org/drawingml/2006/table">
            <a:tbl>
              <a:tblPr rtl="1" firstRow="1" firstCol="1" bandRow="1">
                <a:tableStyleId>{9D7B26C5-4107-4FEC-AEDC-1716B250A1EF}</a:tableStyleId>
              </a:tblPr>
              <a:tblGrid>
                <a:gridCol w="1544181">
                  <a:extLst>
                    <a:ext uri="{9D8B030D-6E8A-4147-A177-3AD203B41FA5}">
                      <a16:colId xmlns:a16="http://schemas.microsoft.com/office/drawing/2014/main" val="853545201"/>
                    </a:ext>
                  </a:extLst>
                </a:gridCol>
                <a:gridCol w="1224546">
                  <a:extLst>
                    <a:ext uri="{9D8B030D-6E8A-4147-A177-3AD203B41FA5}">
                      <a16:colId xmlns:a16="http://schemas.microsoft.com/office/drawing/2014/main" val="2749392285"/>
                    </a:ext>
                  </a:extLst>
                </a:gridCol>
                <a:gridCol w="1874614">
                  <a:extLst>
                    <a:ext uri="{9D8B030D-6E8A-4147-A177-3AD203B41FA5}">
                      <a16:colId xmlns:a16="http://schemas.microsoft.com/office/drawing/2014/main" val="4112866883"/>
                    </a:ext>
                  </a:extLst>
                </a:gridCol>
                <a:gridCol w="755893">
                  <a:extLst>
                    <a:ext uri="{9D8B030D-6E8A-4147-A177-3AD203B41FA5}">
                      <a16:colId xmlns:a16="http://schemas.microsoft.com/office/drawing/2014/main" val="2049564594"/>
                    </a:ext>
                  </a:extLst>
                </a:gridCol>
              </a:tblGrid>
              <a:tr h="246971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السنة منذ صدور المجلة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عام 144 هـ 202 م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الأبحاث الواردة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الأبحاث المرفوضة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768729"/>
                  </a:ext>
                </a:extLst>
              </a:tr>
              <a:tr h="9461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العدد</a:t>
                      </a:r>
                      <a:endParaRPr lang="en-US" sz="14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العدد</a:t>
                      </a:r>
                      <a:endParaRPr lang="en-US" sz="14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النسبة</a:t>
                      </a:r>
                      <a:endParaRPr lang="en-US" sz="14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332115"/>
                  </a:ext>
                </a:extLst>
              </a:tr>
              <a:tr h="8953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084530"/>
                  </a:ext>
                </a:extLst>
              </a:tr>
              <a:tr h="9461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960200"/>
                  </a:ext>
                </a:extLst>
              </a:tr>
              <a:tr h="21018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368482"/>
                  </a:ext>
                </a:extLst>
              </a:tr>
            </a:tbl>
          </a:graphicData>
        </a:graphic>
      </p:graphicFrame>
      <p:sp>
        <p:nvSpPr>
          <p:cNvPr id="6" name="مخطط انسيابي: معالجة متعاقبة 5">
            <a:extLst>
              <a:ext uri="{FF2B5EF4-FFF2-40B4-BE49-F238E27FC236}">
                <a16:creationId xmlns:a16="http://schemas.microsoft.com/office/drawing/2014/main" id="{6B2414CA-E54F-FF7D-AEB2-2F397BAFB78F}"/>
              </a:ext>
            </a:extLst>
          </p:cNvPr>
          <p:cNvSpPr/>
          <p:nvPr/>
        </p:nvSpPr>
        <p:spPr>
          <a:xfrm>
            <a:off x="2847293" y="3641314"/>
            <a:ext cx="3677333" cy="504825"/>
          </a:xfrm>
          <a:prstGeom prst="flowChartAlternateProcess">
            <a:avLst/>
          </a:prstGeom>
          <a:solidFill>
            <a:srgbClr val="00A6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D1D704CC-1819-1DFB-E25D-8E325450EAB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931913" y="3723800"/>
            <a:ext cx="43257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6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ثالثاً: أعضاء هيئة تحرير المجلة والهيئة الاستشارية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جدول 8">
            <a:extLst>
              <a:ext uri="{FF2B5EF4-FFF2-40B4-BE49-F238E27FC236}">
                <a16:creationId xmlns:a16="http://schemas.microsoft.com/office/drawing/2014/main" id="{0740C8ED-7C20-DF98-6736-9776397BA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497905"/>
              </p:ext>
            </p:extLst>
          </p:nvPr>
        </p:nvGraphicFramePr>
        <p:xfrm>
          <a:off x="471488" y="4228625"/>
          <a:ext cx="5939999" cy="4298680"/>
        </p:xfrm>
        <a:graphic>
          <a:graphicData uri="http://schemas.openxmlformats.org/drawingml/2006/table">
            <a:tbl>
              <a:tblPr firstCol="1">
                <a:tableStyleId>{9D7B26C5-4107-4FEC-AEDC-1716B250A1EF}</a:tableStyleId>
              </a:tblPr>
              <a:tblGrid>
                <a:gridCol w="770798">
                  <a:extLst>
                    <a:ext uri="{9D8B030D-6E8A-4147-A177-3AD203B41FA5}">
                      <a16:colId xmlns:a16="http://schemas.microsoft.com/office/drawing/2014/main" val="1681553545"/>
                    </a:ext>
                  </a:extLst>
                </a:gridCol>
                <a:gridCol w="1055447">
                  <a:extLst>
                    <a:ext uri="{9D8B030D-6E8A-4147-A177-3AD203B41FA5}">
                      <a16:colId xmlns:a16="http://schemas.microsoft.com/office/drawing/2014/main" val="638499736"/>
                    </a:ext>
                  </a:extLst>
                </a:gridCol>
                <a:gridCol w="1110960">
                  <a:extLst>
                    <a:ext uri="{9D8B030D-6E8A-4147-A177-3AD203B41FA5}">
                      <a16:colId xmlns:a16="http://schemas.microsoft.com/office/drawing/2014/main" val="2323689651"/>
                    </a:ext>
                  </a:extLst>
                </a:gridCol>
                <a:gridCol w="803478">
                  <a:extLst>
                    <a:ext uri="{9D8B030D-6E8A-4147-A177-3AD203B41FA5}">
                      <a16:colId xmlns:a16="http://schemas.microsoft.com/office/drawing/2014/main" val="2668883806"/>
                    </a:ext>
                  </a:extLst>
                </a:gridCol>
                <a:gridCol w="280165">
                  <a:extLst>
                    <a:ext uri="{9D8B030D-6E8A-4147-A177-3AD203B41FA5}">
                      <a16:colId xmlns:a16="http://schemas.microsoft.com/office/drawing/2014/main" val="2565614955"/>
                    </a:ext>
                  </a:extLst>
                </a:gridCol>
                <a:gridCol w="1666062">
                  <a:extLst>
                    <a:ext uri="{9D8B030D-6E8A-4147-A177-3AD203B41FA5}">
                      <a16:colId xmlns:a16="http://schemas.microsoft.com/office/drawing/2014/main" val="660305507"/>
                    </a:ext>
                  </a:extLst>
                </a:gridCol>
                <a:gridCol w="253089">
                  <a:extLst>
                    <a:ext uri="{9D8B030D-6E8A-4147-A177-3AD203B41FA5}">
                      <a16:colId xmlns:a16="http://schemas.microsoft.com/office/drawing/2014/main" val="1484856421"/>
                    </a:ext>
                  </a:extLst>
                </a:gridCol>
              </a:tblGrid>
              <a:tr h="248338">
                <a:tc gridSpan="7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5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أعضاء هيئة التحرير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73350433"/>
                  </a:ext>
                </a:extLst>
              </a:tr>
              <a:tr h="21727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300" b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الدولة</a:t>
                      </a:r>
                      <a:endParaRPr lang="en-US" sz="1000" b="1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التخصص/الجامعة</a:t>
                      </a:r>
                      <a:endParaRPr lang="en-US" sz="12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300" b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الدرجة العلمية</a:t>
                      </a:r>
                      <a:endParaRPr lang="en-US" sz="1000" b="1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300" b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الصفة</a:t>
                      </a:r>
                      <a:endParaRPr lang="en-US" sz="1000" b="1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3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الاسم</a:t>
                      </a:r>
                      <a:endParaRPr lang="en-US" sz="1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3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الاسم</a:t>
                      </a:r>
                      <a:endParaRPr lang="en-US" sz="1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3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endParaRPr lang="en-US" sz="1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824954"/>
                  </a:ext>
                </a:extLst>
              </a:tr>
              <a:tr h="21727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نورة بنت عبد الرحمن القضيب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445915"/>
                  </a:ext>
                </a:extLst>
              </a:tr>
              <a:tr h="129223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300" b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الجوهرة بنت إبراهيم الصقيه</a:t>
                      </a: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204084"/>
                  </a:ext>
                </a:extLst>
              </a:tr>
              <a:tr h="3996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300" b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فهد بن عبد الله الدليم</a:t>
                      </a: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7589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300" b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سعد بن عبد الله المشوح</a:t>
                      </a: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571737"/>
                  </a:ext>
                </a:extLst>
              </a:tr>
              <a:tr h="9547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ابتسام بنت عبد الله الزعبي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743255"/>
                  </a:ext>
                </a:extLst>
              </a:tr>
              <a:tr h="8241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300" b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عائشة علي حجازي</a:t>
                      </a: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923110"/>
                  </a:ext>
                </a:extLst>
              </a:tr>
              <a:tr h="107452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300" b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صالح بن يحي الغامدي</a:t>
                      </a: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0635"/>
                  </a:ext>
                </a:extLst>
              </a:tr>
              <a:tr h="9438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أحمد بن محمد حمزة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577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شيماء عزت مصطفى باشا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897912"/>
                  </a:ext>
                </a:extLst>
              </a:tr>
              <a:tr h="217274">
                <a:tc gridSpan="7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500" b="1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أعضاء الهيئة الاستشارية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73" marR="65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496571"/>
                  </a:ext>
                </a:extLst>
              </a:tr>
              <a:tr h="13401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893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227385"/>
                  </a:ext>
                </a:extLst>
              </a:tr>
              <a:tr h="97773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37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371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142285"/>
                  </a:ext>
                </a:extLst>
              </a:tr>
              <a:tr h="8184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191248"/>
                  </a:ext>
                </a:extLst>
              </a:tr>
              <a:tr h="21727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38534"/>
                  </a:ext>
                </a:extLst>
              </a:tr>
              <a:tr h="8838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994242"/>
                  </a:ext>
                </a:extLst>
              </a:tr>
              <a:tr h="3227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896904"/>
                  </a:ext>
                </a:extLst>
              </a:tr>
            </a:tbl>
          </a:graphicData>
        </a:graphic>
      </p:graphicFrame>
      <p:sp>
        <p:nvSpPr>
          <p:cNvPr id="5" name="مربع نص 4">
            <a:extLst>
              <a:ext uri="{FF2B5EF4-FFF2-40B4-BE49-F238E27FC236}">
                <a16:creationId xmlns:a16="http://schemas.microsoft.com/office/drawing/2014/main" id="{741A4D78-491C-1EED-14BA-EE8BF9E3BAF5}"/>
              </a:ext>
            </a:extLst>
          </p:cNvPr>
          <p:cNvSpPr txBox="1"/>
          <p:nvPr/>
        </p:nvSpPr>
        <p:spPr>
          <a:xfrm>
            <a:off x="6403658" y="9240029"/>
            <a:ext cx="403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4</a:t>
            </a: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A4E0050B-5460-4AC7-BD64-CC2B120F7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15" y="156153"/>
            <a:ext cx="699081" cy="699081"/>
          </a:xfrm>
          <a:prstGeom prst="rect">
            <a:avLst/>
          </a:prstGeom>
        </p:spPr>
      </p:pic>
      <p:sp>
        <p:nvSpPr>
          <p:cNvPr id="13" name="عنوان 1">
            <a:extLst>
              <a:ext uri="{FF2B5EF4-FFF2-40B4-BE49-F238E27FC236}">
                <a16:creationId xmlns:a16="http://schemas.microsoft.com/office/drawing/2014/main" id="{1E29971A-2327-4551-B68C-7A30A73AF3F8}"/>
              </a:ext>
            </a:extLst>
          </p:cNvPr>
          <p:cNvSpPr txBox="1">
            <a:spLocks/>
          </p:cNvSpPr>
          <p:nvPr/>
        </p:nvSpPr>
        <p:spPr>
          <a:xfrm>
            <a:off x="2989801" y="268629"/>
            <a:ext cx="2769870" cy="612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1100" b="1" dirty="0">
                <a:solidFill>
                  <a:schemeClr val="bg2">
                    <a:lumMod val="50000"/>
                  </a:schemeClr>
                </a:solidFill>
                <a:latin typeface="PNU" panose="00000500000000000000" pitchFamily="2" charset="-78"/>
                <a:cs typeface="PNU" panose="00000500000000000000" pitchFamily="2" charset="-78"/>
              </a:rPr>
              <a:t>جامعة الأميرة نورة بنت عبدالرحمن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  <a:t>وكالة الجامعة للدراسات العليا والبحث العلمي 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4AA385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المجلس العلمي </a:t>
            </a:r>
          </a:p>
        </p:txBody>
      </p:sp>
    </p:spTree>
    <p:extLst>
      <p:ext uri="{BB962C8B-B14F-4D97-AF65-F5344CB8AC3E}">
        <p14:creationId xmlns:p14="http://schemas.microsoft.com/office/powerpoint/2010/main" val="412368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BBAE7F-34CC-7BC0-1F75-0F628D36B6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عالجة متعاقبة 1">
            <a:extLst>
              <a:ext uri="{FF2B5EF4-FFF2-40B4-BE49-F238E27FC236}">
                <a16:creationId xmlns:a16="http://schemas.microsoft.com/office/drawing/2014/main" id="{CFCF8674-DAD3-F8C8-6FEF-0FD35221F79A}"/>
              </a:ext>
            </a:extLst>
          </p:cNvPr>
          <p:cNvSpPr/>
          <p:nvPr/>
        </p:nvSpPr>
        <p:spPr>
          <a:xfrm>
            <a:off x="4488872" y="1532844"/>
            <a:ext cx="2035753" cy="504825"/>
          </a:xfrm>
          <a:prstGeom prst="flowChartAlternateProcess">
            <a:avLst/>
          </a:prstGeom>
          <a:solidFill>
            <a:srgbClr val="00A6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DA261B1E-D7BE-E868-C840-A36EF46F6C3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523509" y="1594756"/>
            <a:ext cx="167943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600" b="1" kern="1400" spc="-5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رابعاً: عدد الاجتماعات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ED357382-453E-4EA0-5F17-BF99181CF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77263"/>
              </p:ext>
            </p:extLst>
          </p:nvPr>
        </p:nvGraphicFramePr>
        <p:xfrm>
          <a:off x="516082" y="2140824"/>
          <a:ext cx="5915025" cy="225892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667991">
                  <a:extLst>
                    <a:ext uri="{9D8B030D-6E8A-4147-A177-3AD203B41FA5}">
                      <a16:colId xmlns:a16="http://schemas.microsoft.com/office/drawing/2014/main" val="3638818379"/>
                    </a:ext>
                  </a:extLst>
                </a:gridCol>
                <a:gridCol w="907472">
                  <a:extLst>
                    <a:ext uri="{9D8B030D-6E8A-4147-A177-3AD203B41FA5}">
                      <a16:colId xmlns:a16="http://schemas.microsoft.com/office/drawing/2014/main" val="3163010354"/>
                    </a:ext>
                  </a:extLst>
                </a:gridCol>
                <a:gridCol w="1077411">
                  <a:extLst>
                    <a:ext uri="{9D8B030D-6E8A-4147-A177-3AD203B41FA5}">
                      <a16:colId xmlns:a16="http://schemas.microsoft.com/office/drawing/2014/main" val="433950589"/>
                    </a:ext>
                  </a:extLst>
                </a:gridCol>
                <a:gridCol w="262151">
                  <a:extLst>
                    <a:ext uri="{9D8B030D-6E8A-4147-A177-3AD203B41FA5}">
                      <a16:colId xmlns:a16="http://schemas.microsoft.com/office/drawing/2014/main" val="2423433237"/>
                    </a:ext>
                  </a:extLst>
                </a:gridCol>
              </a:tblGrid>
              <a:tr h="96685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5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الاجتماعات المنعقدة لأعضاء هيئة التحرير خلال فترة التقرير</a:t>
                      </a:r>
                      <a:endParaRPr lang="en-US" sz="15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94010510"/>
                  </a:ext>
                </a:extLst>
              </a:tr>
              <a:tr h="14547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أهم التوصيات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b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التاريخ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الاجتماع</a:t>
                      </a:r>
                      <a:endParaRPr lang="en-US" sz="12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353634"/>
                  </a:ext>
                </a:extLst>
              </a:tr>
              <a:tr h="266596">
                <a:tc>
                  <a:txBody>
                    <a:bodyPr/>
                    <a:lstStyle/>
                    <a:p>
                      <a:pPr marL="342900" lvl="0" indent="-180000" algn="r" rtl="1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endParaRPr lang="en-US" sz="12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47150"/>
                  </a:ext>
                </a:extLst>
              </a:tr>
              <a:tr h="343579">
                <a:tc>
                  <a:txBody>
                    <a:bodyPr/>
                    <a:lstStyle/>
                    <a:p>
                      <a:pPr marL="342900" lvl="0" indent="-180000" algn="r" rtl="1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endParaRPr lang="en-US" sz="12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599925"/>
                  </a:ext>
                </a:extLst>
              </a:tr>
              <a:tr h="293058">
                <a:tc>
                  <a:txBody>
                    <a:bodyPr/>
                    <a:lstStyle/>
                    <a:p>
                      <a:pPr marL="342900" lvl="0" indent="-180000" algn="r" rtl="1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endParaRPr lang="en-US" sz="12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20026"/>
                  </a:ext>
                </a:extLst>
              </a:tr>
              <a:tr h="247279">
                <a:tc gridSpan="4">
                  <a:txBody>
                    <a:bodyPr/>
                    <a:lstStyle/>
                    <a:p>
                      <a:pPr marL="0" lvl="0"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ar-SA" sz="15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الاجتماعات المنعقدة لأعضاء الهيئة الاستشارية خلال فترة التقرير</a:t>
                      </a:r>
                      <a:endParaRPr lang="en-US" sz="15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8" marR="60068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6360011"/>
                  </a:ext>
                </a:extLst>
              </a:tr>
              <a:tr h="43988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689163"/>
                  </a:ext>
                </a:extLst>
              </a:tr>
              <a:tr h="21128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endParaRPr lang="en-US" sz="13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678785"/>
                  </a:ext>
                </a:extLst>
              </a:tr>
            </a:tbl>
          </a:graphicData>
        </a:graphic>
      </p:graphicFrame>
      <p:sp>
        <p:nvSpPr>
          <p:cNvPr id="7" name="مخطط انسيابي: معالجة متعاقبة 6">
            <a:extLst>
              <a:ext uri="{FF2B5EF4-FFF2-40B4-BE49-F238E27FC236}">
                <a16:creationId xmlns:a16="http://schemas.microsoft.com/office/drawing/2014/main" id="{BF29918A-177F-DB40-22C5-80BB930191CF}"/>
              </a:ext>
            </a:extLst>
          </p:cNvPr>
          <p:cNvSpPr/>
          <p:nvPr/>
        </p:nvSpPr>
        <p:spPr>
          <a:xfrm>
            <a:off x="4488872" y="5795272"/>
            <a:ext cx="2035753" cy="504825"/>
          </a:xfrm>
          <a:prstGeom prst="flowChartAlternateProcess">
            <a:avLst/>
          </a:prstGeom>
          <a:solidFill>
            <a:srgbClr val="00A6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graphicFrame>
        <p:nvGraphicFramePr>
          <p:cNvPr id="10" name="جدول 9">
            <a:extLst>
              <a:ext uri="{FF2B5EF4-FFF2-40B4-BE49-F238E27FC236}">
                <a16:creationId xmlns:a16="http://schemas.microsoft.com/office/drawing/2014/main" id="{46DDC216-AF38-6E65-EB7F-F252F944B5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66242"/>
              </p:ext>
            </p:extLst>
          </p:nvPr>
        </p:nvGraphicFramePr>
        <p:xfrm>
          <a:off x="516082" y="6365340"/>
          <a:ext cx="5915024" cy="2402643"/>
        </p:xfrm>
        <a:graphic>
          <a:graphicData uri="http://schemas.openxmlformats.org/drawingml/2006/table">
            <a:tbl>
              <a:tblPr firstRow="1" firstCol="1" bandRow="1"/>
              <a:tblGrid>
                <a:gridCol w="651163">
                  <a:extLst>
                    <a:ext uri="{9D8B030D-6E8A-4147-A177-3AD203B41FA5}">
                      <a16:colId xmlns:a16="http://schemas.microsoft.com/office/drawing/2014/main" val="35628125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03107770"/>
                    </a:ext>
                  </a:extLst>
                </a:gridCol>
                <a:gridCol w="1575955">
                  <a:extLst>
                    <a:ext uri="{9D8B030D-6E8A-4147-A177-3AD203B41FA5}">
                      <a16:colId xmlns:a16="http://schemas.microsoft.com/office/drawing/2014/main" val="3391909018"/>
                    </a:ext>
                  </a:extLst>
                </a:gridCol>
                <a:gridCol w="897082">
                  <a:extLst>
                    <a:ext uri="{9D8B030D-6E8A-4147-A177-3AD203B41FA5}">
                      <a16:colId xmlns:a16="http://schemas.microsoft.com/office/drawing/2014/main" val="3453901217"/>
                    </a:ext>
                  </a:extLst>
                </a:gridCol>
                <a:gridCol w="898749">
                  <a:extLst>
                    <a:ext uri="{9D8B030D-6E8A-4147-A177-3AD203B41FA5}">
                      <a16:colId xmlns:a16="http://schemas.microsoft.com/office/drawing/2014/main" val="1422331409"/>
                    </a:ext>
                  </a:extLst>
                </a:gridCol>
                <a:gridCol w="977675">
                  <a:extLst>
                    <a:ext uri="{9D8B030D-6E8A-4147-A177-3AD203B41FA5}">
                      <a16:colId xmlns:a16="http://schemas.microsoft.com/office/drawing/2014/main" val="2905693378"/>
                    </a:ext>
                  </a:extLst>
                </a:gridCol>
              </a:tblGrid>
              <a:tr h="237319"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وضع الأبحاث المرَّحلة من التقرير السابق</a:t>
                      </a:r>
                      <a:endParaRPr lang="en-US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511850"/>
                  </a:ext>
                </a:extLst>
              </a:tr>
              <a:tr h="237319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المجموع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مصدر الأبحاث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وضع الأبحاث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582664"/>
                  </a:ext>
                </a:extLst>
              </a:tr>
              <a:tr h="22501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النسبة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العدد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خارج المملكة العربية السعودية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خارج الجامعة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داخل الجامعة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46686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بحوث منشورة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5122959"/>
                  </a:ext>
                </a:extLst>
              </a:tr>
              <a:tr h="20808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بحوث مقبولة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469537"/>
                  </a:ext>
                </a:extLst>
              </a:tr>
              <a:tr h="5100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بحوث مرفوضة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64656"/>
                  </a:ext>
                </a:extLst>
              </a:tr>
              <a:tr h="20808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قيد التعديل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4756335"/>
                  </a:ext>
                </a:extLst>
              </a:tr>
              <a:tr h="20808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قيد التحكيم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751249"/>
                  </a:ext>
                </a:extLst>
              </a:tr>
              <a:tr h="20808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بحوث مسحوبة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684337"/>
                  </a:ext>
                </a:extLst>
              </a:tr>
              <a:tr h="4827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b="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المجموع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882546"/>
                  </a:ext>
                </a:extLst>
              </a:tr>
              <a:tr h="208088">
                <a:tc gridSpan="6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*يعتمد على الانتماء الأول للباحث الرئيس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13" marR="6251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A38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656302"/>
                  </a:ext>
                </a:extLst>
              </a:tr>
            </a:tbl>
          </a:graphicData>
        </a:graphic>
      </p:graphicFrame>
      <p:sp>
        <p:nvSpPr>
          <p:cNvPr id="11" name="مربع نص 10">
            <a:extLst>
              <a:ext uri="{FF2B5EF4-FFF2-40B4-BE49-F238E27FC236}">
                <a16:creationId xmlns:a16="http://schemas.microsoft.com/office/drawing/2014/main" id="{4E4CE7FD-7858-CB0C-5870-F78DABF1901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349172" y="5857184"/>
            <a:ext cx="167943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600" b="1" kern="1400" spc="-5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خامساً: الأبحاث: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56B16F33-C981-A09A-D5C4-2144D385C6D4}"/>
              </a:ext>
            </a:extLst>
          </p:cNvPr>
          <p:cNvSpPr txBox="1"/>
          <p:nvPr/>
        </p:nvSpPr>
        <p:spPr>
          <a:xfrm>
            <a:off x="6403658" y="9240029"/>
            <a:ext cx="403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5</a:t>
            </a:r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id="{B9BEBF55-1C4C-4A93-B301-3006F10CC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15" y="156153"/>
            <a:ext cx="699081" cy="699081"/>
          </a:xfrm>
          <a:prstGeom prst="rect">
            <a:avLst/>
          </a:prstGeom>
        </p:spPr>
      </p:pic>
      <p:sp>
        <p:nvSpPr>
          <p:cNvPr id="15" name="عنوان 1">
            <a:extLst>
              <a:ext uri="{FF2B5EF4-FFF2-40B4-BE49-F238E27FC236}">
                <a16:creationId xmlns:a16="http://schemas.microsoft.com/office/drawing/2014/main" id="{6C8028A8-62BC-412D-A18E-C86162D69C72}"/>
              </a:ext>
            </a:extLst>
          </p:cNvPr>
          <p:cNvSpPr txBox="1">
            <a:spLocks/>
          </p:cNvSpPr>
          <p:nvPr/>
        </p:nvSpPr>
        <p:spPr>
          <a:xfrm>
            <a:off x="2989801" y="268629"/>
            <a:ext cx="2769870" cy="612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1100" b="1" dirty="0">
                <a:solidFill>
                  <a:schemeClr val="bg2">
                    <a:lumMod val="50000"/>
                  </a:schemeClr>
                </a:solidFill>
                <a:latin typeface="PNU" panose="00000500000000000000" pitchFamily="2" charset="-78"/>
                <a:cs typeface="PNU" panose="00000500000000000000" pitchFamily="2" charset="-78"/>
              </a:rPr>
              <a:t>جامعة الأميرة نورة بنت عبدالرحمن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  <a:t>وكالة الجامعة للدراسات العليا والبحث العلمي 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4AA385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المجلس العلمي </a:t>
            </a:r>
          </a:p>
        </p:txBody>
      </p:sp>
    </p:spTree>
    <p:extLst>
      <p:ext uri="{BB962C8B-B14F-4D97-AF65-F5344CB8AC3E}">
        <p14:creationId xmlns:p14="http://schemas.microsoft.com/office/powerpoint/2010/main" val="4017649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586BC1-EE2D-A9F4-0B34-62ACCCBFF7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جدول 8">
            <a:extLst>
              <a:ext uri="{FF2B5EF4-FFF2-40B4-BE49-F238E27FC236}">
                <a16:creationId xmlns:a16="http://schemas.microsoft.com/office/drawing/2014/main" id="{A8800305-5B41-1B63-2BFA-A90415E02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621447"/>
              </p:ext>
            </p:extLst>
          </p:nvPr>
        </p:nvGraphicFramePr>
        <p:xfrm>
          <a:off x="545379" y="1518184"/>
          <a:ext cx="5915024" cy="1574354"/>
        </p:xfrm>
        <a:graphic>
          <a:graphicData uri="http://schemas.openxmlformats.org/drawingml/2006/table">
            <a:tbl>
              <a:tblPr firstRow="1" firstCol="1" bandRow="1"/>
              <a:tblGrid>
                <a:gridCol w="580630">
                  <a:extLst>
                    <a:ext uri="{9D8B030D-6E8A-4147-A177-3AD203B41FA5}">
                      <a16:colId xmlns:a16="http://schemas.microsoft.com/office/drawing/2014/main" val="2557544293"/>
                    </a:ext>
                  </a:extLst>
                </a:gridCol>
                <a:gridCol w="419605">
                  <a:extLst>
                    <a:ext uri="{9D8B030D-6E8A-4147-A177-3AD203B41FA5}">
                      <a16:colId xmlns:a16="http://schemas.microsoft.com/office/drawing/2014/main" val="3327515216"/>
                    </a:ext>
                  </a:extLst>
                </a:gridCol>
                <a:gridCol w="1582629">
                  <a:extLst>
                    <a:ext uri="{9D8B030D-6E8A-4147-A177-3AD203B41FA5}">
                      <a16:colId xmlns:a16="http://schemas.microsoft.com/office/drawing/2014/main" val="1853422817"/>
                    </a:ext>
                  </a:extLst>
                </a:gridCol>
                <a:gridCol w="832746">
                  <a:extLst>
                    <a:ext uri="{9D8B030D-6E8A-4147-A177-3AD203B41FA5}">
                      <a16:colId xmlns:a16="http://schemas.microsoft.com/office/drawing/2014/main" val="492282712"/>
                    </a:ext>
                  </a:extLst>
                </a:gridCol>
                <a:gridCol w="865069">
                  <a:extLst>
                    <a:ext uri="{9D8B030D-6E8A-4147-A177-3AD203B41FA5}">
                      <a16:colId xmlns:a16="http://schemas.microsoft.com/office/drawing/2014/main" val="4291835908"/>
                    </a:ext>
                  </a:extLst>
                </a:gridCol>
                <a:gridCol w="1634345">
                  <a:extLst>
                    <a:ext uri="{9D8B030D-6E8A-4147-A177-3AD203B41FA5}">
                      <a16:colId xmlns:a16="http://schemas.microsoft.com/office/drawing/2014/main" val="2387727926"/>
                    </a:ext>
                  </a:extLst>
                </a:gridCol>
              </a:tblGrid>
              <a:tr h="240950"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5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وضع الأبحاث الواردة للمجلة خلال فترة التقرير وقرار هيئة التحرير بشأنها</a:t>
                      </a:r>
                      <a:endParaRPr lang="en-US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817462"/>
                  </a:ext>
                </a:extLst>
              </a:tr>
              <a:tr h="24095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المجموع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مصدر الأبحاث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وضع الأبحاث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024672"/>
                  </a:ext>
                </a:extLst>
              </a:tr>
              <a:tr h="24095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النسبة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العدد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خارج المملكة العربية السعودية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خارج الجامعة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داخل الجامعة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645509"/>
                  </a:ext>
                </a:extLst>
              </a:tr>
              <a:tr h="21127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مقبول مبدئيا من الهيئة للتحكيم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973170"/>
                  </a:ext>
                </a:extLst>
              </a:tr>
              <a:tr h="21127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مرفوض من الهيئة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280329"/>
                  </a:ext>
                </a:extLst>
              </a:tr>
              <a:tr h="21127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r-SA" sz="10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المجموع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27191"/>
                  </a:ext>
                </a:extLst>
              </a:tr>
              <a:tr h="211272">
                <a:tc gridSpan="6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*يعتمد على الانتماء الأول للباحث الرئيس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70" marR="6347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A38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977882"/>
                  </a:ext>
                </a:extLst>
              </a:tr>
            </a:tbl>
          </a:graphicData>
        </a:graphic>
      </p:graphicFrame>
      <p:sp>
        <p:nvSpPr>
          <p:cNvPr id="14" name="مخطط انسيابي: معالجة متعاقبة 13">
            <a:extLst>
              <a:ext uri="{FF2B5EF4-FFF2-40B4-BE49-F238E27FC236}">
                <a16:creationId xmlns:a16="http://schemas.microsoft.com/office/drawing/2014/main" id="{B43307E0-B931-BA20-4273-0DE59B0D70C6}"/>
              </a:ext>
            </a:extLst>
          </p:cNvPr>
          <p:cNvSpPr/>
          <p:nvPr/>
        </p:nvSpPr>
        <p:spPr>
          <a:xfrm>
            <a:off x="1244600" y="6150872"/>
            <a:ext cx="5215803" cy="504825"/>
          </a:xfrm>
          <a:prstGeom prst="flowChartAlternateProcess">
            <a:avLst/>
          </a:prstGeom>
          <a:solidFill>
            <a:srgbClr val="00A6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F540A180-DE61-9ECC-F29C-9CE3B8B2EFC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96950" y="6212784"/>
            <a:ext cx="538148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600" b="1" kern="1400" spc="-5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سادساً: توزيع الأبحاث الواردة للمجلة حسب التخصص (في حال تعدد التخصصات الفرعية)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جدول 15">
            <a:extLst>
              <a:ext uri="{FF2B5EF4-FFF2-40B4-BE49-F238E27FC236}">
                <a16:creationId xmlns:a16="http://schemas.microsoft.com/office/drawing/2014/main" id="{06F4CBE6-B6F5-FD80-4DCD-8D678F174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053206"/>
              </p:ext>
            </p:extLst>
          </p:nvPr>
        </p:nvGraphicFramePr>
        <p:xfrm>
          <a:off x="471487" y="6896834"/>
          <a:ext cx="5915026" cy="1706880"/>
        </p:xfrm>
        <a:graphic>
          <a:graphicData uri="http://schemas.openxmlformats.org/drawingml/2006/table">
            <a:tbl>
              <a:tblPr firstRow="1" firstCol="1" bandRow="1"/>
              <a:tblGrid>
                <a:gridCol w="630383">
                  <a:extLst>
                    <a:ext uri="{9D8B030D-6E8A-4147-A177-3AD203B41FA5}">
                      <a16:colId xmlns:a16="http://schemas.microsoft.com/office/drawing/2014/main" val="712075991"/>
                    </a:ext>
                  </a:extLst>
                </a:gridCol>
                <a:gridCol w="630951">
                  <a:extLst>
                    <a:ext uri="{9D8B030D-6E8A-4147-A177-3AD203B41FA5}">
                      <a16:colId xmlns:a16="http://schemas.microsoft.com/office/drawing/2014/main" val="3440734175"/>
                    </a:ext>
                  </a:extLst>
                </a:gridCol>
                <a:gridCol w="622425">
                  <a:extLst>
                    <a:ext uri="{9D8B030D-6E8A-4147-A177-3AD203B41FA5}">
                      <a16:colId xmlns:a16="http://schemas.microsoft.com/office/drawing/2014/main" val="1217339865"/>
                    </a:ext>
                  </a:extLst>
                </a:gridCol>
                <a:gridCol w="636067">
                  <a:extLst>
                    <a:ext uri="{9D8B030D-6E8A-4147-A177-3AD203B41FA5}">
                      <a16:colId xmlns:a16="http://schemas.microsoft.com/office/drawing/2014/main" val="3462248683"/>
                    </a:ext>
                  </a:extLst>
                </a:gridCol>
                <a:gridCol w="637772">
                  <a:extLst>
                    <a:ext uri="{9D8B030D-6E8A-4147-A177-3AD203B41FA5}">
                      <a16:colId xmlns:a16="http://schemas.microsoft.com/office/drawing/2014/main" val="3134856659"/>
                    </a:ext>
                  </a:extLst>
                </a:gridCol>
                <a:gridCol w="634362">
                  <a:extLst>
                    <a:ext uri="{9D8B030D-6E8A-4147-A177-3AD203B41FA5}">
                      <a16:colId xmlns:a16="http://schemas.microsoft.com/office/drawing/2014/main" val="4292405879"/>
                    </a:ext>
                  </a:extLst>
                </a:gridCol>
                <a:gridCol w="634362">
                  <a:extLst>
                    <a:ext uri="{9D8B030D-6E8A-4147-A177-3AD203B41FA5}">
                      <a16:colId xmlns:a16="http://schemas.microsoft.com/office/drawing/2014/main" val="2299230222"/>
                    </a:ext>
                  </a:extLst>
                </a:gridCol>
                <a:gridCol w="1488704">
                  <a:extLst>
                    <a:ext uri="{9D8B030D-6E8A-4147-A177-3AD203B41FA5}">
                      <a16:colId xmlns:a16="http://schemas.microsoft.com/office/drawing/2014/main" val="470174239"/>
                    </a:ext>
                  </a:extLst>
                </a:gridCol>
              </a:tblGrid>
              <a:tr h="143519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4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المجموع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4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4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الوضع العام للأبحاث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التخصص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564883"/>
                  </a:ext>
                </a:extLst>
              </a:tr>
              <a:tr h="3274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SA" sz="14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النسبة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SA" sz="14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العدد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SA" sz="14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قيد التحكيم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SA" sz="14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قيد التعديل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SA" sz="14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مرفوض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4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مقبول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منشور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917182"/>
                  </a:ext>
                </a:extLst>
              </a:tr>
              <a:tr h="1751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931711"/>
                  </a:ext>
                </a:extLst>
              </a:tr>
              <a:tr h="1751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957932"/>
                  </a:ext>
                </a:extLst>
              </a:tr>
              <a:tr h="1751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371842"/>
                  </a:ext>
                </a:extLst>
              </a:tr>
              <a:tr h="1751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5915411"/>
                  </a:ext>
                </a:extLst>
              </a:tr>
              <a:tr h="1751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ar-SA" sz="1400" b="0" noProof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المجموع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1390" marR="613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854107"/>
                  </a:ext>
                </a:extLst>
              </a:tr>
            </a:tbl>
          </a:graphicData>
        </a:graphic>
      </p:graphicFrame>
      <p:graphicFrame>
        <p:nvGraphicFramePr>
          <p:cNvPr id="4" name="جدول 3">
            <a:extLst>
              <a:ext uri="{FF2B5EF4-FFF2-40B4-BE49-F238E27FC236}">
                <a16:creationId xmlns:a16="http://schemas.microsoft.com/office/drawing/2014/main" id="{360BDC10-3F06-A8BB-7083-3A2B15583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922881"/>
              </p:ext>
            </p:extLst>
          </p:nvPr>
        </p:nvGraphicFramePr>
        <p:xfrm>
          <a:off x="545377" y="3245471"/>
          <a:ext cx="5915026" cy="2664263"/>
        </p:xfrm>
        <a:graphic>
          <a:graphicData uri="http://schemas.openxmlformats.org/drawingml/2006/table">
            <a:tbl>
              <a:tblPr firstRow="1" firstCol="1" bandRow="1"/>
              <a:tblGrid>
                <a:gridCol w="624647">
                  <a:extLst>
                    <a:ext uri="{9D8B030D-6E8A-4147-A177-3AD203B41FA5}">
                      <a16:colId xmlns:a16="http://schemas.microsoft.com/office/drawing/2014/main" val="4070888310"/>
                    </a:ext>
                  </a:extLst>
                </a:gridCol>
                <a:gridCol w="535412">
                  <a:extLst>
                    <a:ext uri="{9D8B030D-6E8A-4147-A177-3AD203B41FA5}">
                      <a16:colId xmlns:a16="http://schemas.microsoft.com/office/drawing/2014/main" val="2147830478"/>
                    </a:ext>
                  </a:extLst>
                </a:gridCol>
                <a:gridCol w="866314">
                  <a:extLst>
                    <a:ext uri="{9D8B030D-6E8A-4147-A177-3AD203B41FA5}">
                      <a16:colId xmlns:a16="http://schemas.microsoft.com/office/drawing/2014/main" val="4173498859"/>
                    </a:ext>
                  </a:extLst>
                </a:gridCol>
                <a:gridCol w="778165">
                  <a:extLst>
                    <a:ext uri="{9D8B030D-6E8A-4147-A177-3AD203B41FA5}">
                      <a16:colId xmlns:a16="http://schemas.microsoft.com/office/drawing/2014/main" val="2356240461"/>
                    </a:ext>
                  </a:extLst>
                </a:gridCol>
                <a:gridCol w="650143">
                  <a:extLst>
                    <a:ext uri="{9D8B030D-6E8A-4147-A177-3AD203B41FA5}">
                      <a16:colId xmlns:a16="http://schemas.microsoft.com/office/drawing/2014/main" val="2360788156"/>
                    </a:ext>
                  </a:extLst>
                </a:gridCol>
                <a:gridCol w="586403">
                  <a:extLst>
                    <a:ext uri="{9D8B030D-6E8A-4147-A177-3AD203B41FA5}">
                      <a16:colId xmlns:a16="http://schemas.microsoft.com/office/drawing/2014/main" val="2419101670"/>
                    </a:ext>
                  </a:extLst>
                </a:gridCol>
                <a:gridCol w="446177">
                  <a:extLst>
                    <a:ext uri="{9D8B030D-6E8A-4147-A177-3AD203B41FA5}">
                      <a16:colId xmlns:a16="http://schemas.microsoft.com/office/drawing/2014/main" val="2225499718"/>
                    </a:ext>
                  </a:extLst>
                </a:gridCol>
                <a:gridCol w="446177">
                  <a:extLst>
                    <a:ext uri="{9D8B030D-6E8A-4147-A177-3AD203B41FA5}">
                      <a16:colId xmlns:a16="http://schemas.microsoft.com/office/drawing/2014/main" val="4106410189"/>
                    </a:ext>
                  </a:extLst>
                </a:gridCol>
                <a:gridCol w="981588">
                  <a:extLst>
                    <a:ext uri="{9D8B030D-6E8A-4147-A177-3AD203B41FA5}">
                      <a16:colId xmlns:a16="http://schemas.microsoft.com/office/drawing/2014/main" val="657127270"/>
                    </a:ext>
                  </a:extLst>
                </a:gridCol>
              </a:tblGrid>
              <a:tr h="259576">
                <a:tc gridSpan="9"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400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وضع الأبحاث الواردة للمجلة والتي تم الموافقة على تحكيمها خلال فترة التقرير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913962"/>
                  </a:ext>
                </a:extLst>
              </a:tr>
              <a:tr h="259576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المجموع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مصدر الأبحاث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وضع الأبحاث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39560"/>
                  </a:ext>
                </a:extLst>
              </a:tr>
              <a:tr h="259576"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النسبة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العدد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خارج المملكة العربية السعودية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خارج الجامعة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داخل الجامعة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197772"/>
                  </a:ext>
                </a:extLst>
              </a:tr>
              <a:tr h="235586"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بحوث منشورة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316017"/>
                  </a:ext>
                </a:extLst>
              </a:tr>
              <a:tr h="235586"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بحوث مقبولة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5589621"/>
                  </a:ext>
                </a:extLst>
              </a:tr>
              <a:tr h="235586"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بحوث مرفوضة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128157"/>
                  </a:ext>
                </a:extLst>
              </a:tr>
              <a:tr h="235586"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قيد التعديل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622446"/>
                  </a:ext>
                </a:extLst>
              </a:tr>
              <a:tr h="235586"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قيد التحكيم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009284"/>
                  </a:ext>
                </a:extLst>
              </a:tr>
              <a:tr h="235586"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بحوث مسحوبة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281339"/>
                  </a:ext>
                </a:extLst>
              </a:tr>
              <a:tr h="235586"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ar-SA" sz="1100" kern="100" noProof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المجموع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831434"/>
                  </a:ext>
                </a:extLst>
              </a:tr>
              <a:tr h="235586">
                <a:tc gridSpan="9"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ar-SA" sz="1200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*يعتمد على الانتماء الأول للباحث الرئيس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43" marR="68543" marT="95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A38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983269"/>
                  </a:ext>
                </a:extLst>
              </a:tr>
            </a:tbl>
          </a:graphicData>
        </a:graphic>
      </p:graphicFrame>
      <p:sp>
        <p:nvSpPr>
          <p:cNvPr id="5" name="مربع نص 4">
            <a:extLst>
              <a:ext uri="{FF2B5EF4-FFF2-40B4-BE49-F238E27FC236}">
                <a16:creationId xmlns:a16="http://schemas.microsoft.com/office/drawing/2014/main" id="{8D41EBF3-D7A7-1491-7DE5-450B0FAC8B00}"/>
              </a:ext>
            </a:extLst>
          </p:cNvPr>
          <p:cNvSpPr txBox="1"/>
          <p:nvPr/>
        </p:nvSpPr>
        <p:spPr>
          <a:xfrm>
            <a:off x="6403658" y="9240029"/>
            <a:ext cx="403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6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E8C07251-052C-4DD7-AACC-DBDFF1EE5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15" y="156153"/>
            <a:ext cx="699081" cy="699081"/>
          </a:xfrm>
          <a:prstGeom prst="rect">
            <a:avLst/>
          </a:prstGeom>
        </p:spPr>
      </p:pic>
      <p:sp>
        <p:nvSpPr>
          <p:cNvPr id="11" name="عنوان 1">
            <a:extLst>
              <a:ext uri="{FF2B5EF4-FFF2-40B4-BE49-F238E27FC236}">
                <a16:creationId xmlns:a16="http://schemas.microsoft.com/office/drawing/2014/main" id="{56FB9357-9966-457F-A5D7-49A98E5A7567}"/>
              </a:ext>
            </a:extLst>
          </p:cNvPr>
          <p:cNvSpPr txBox="1">
            <a:spLocks/>
          </p:cNvSpPr>
          <p:nvPr/>
        </p:nvSpPr>
        <p:spPr>
          <a:xfrm>
            <a:off x="2989801" y="268629"/>
            <a:ext cx="2769870" cy="612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1100" b="1" dirty="0">
                <a:solidFill>
                  <a:schemeClr val="bg2">
                    <a:lumMod val="50000"/>
                  </a:schemeClr>
                </a:solidFill>
                <a:latin typeface="PNU" panose="00000500000000000000" pitchFamily="2" charset="-78"/>
                <a:cs typeface="PNU" panose="00000500000000000000" pitchFamily="2" charset="-78"/>
              </a:rPr>
              <a:t>جامعة الأميرة نورة بنت عبدالرحمن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  <a:t>وكالة الجامعة للدراسات العليا والبحث العلمي 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4AA385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المجلس العلمي </a:t>
            </a:r>
          </a:p>
        </p:txBody>
      </p:sp>
    </p:spTree>
    <p:extLst>
      <p:ext uri="{BB962C8B-B14F-4D97-AF65-F5344CB8AC3E}">
        <p14:creationId xmlns:p14="http://schemas.microsoft.com/office/powerpoint/2010/main" val="401937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2A4AFC-5C01-E86C-2EE8-8623814A38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خطط انسيابي: معالجة متعاقبة 13">
            <a:extLst>
              <a:ext uri="{FF2B5EF4-FFF2-40B4-BE49-F238E27FC236}">
                <a16:creationId xmlns:a16="http://schemas.microsoft.com/office/drawing/2014/main" id="{2D485BB4-22DD-49C6-18DE-D5EF92FD89EC}"/>
              </a:ext>
            </a:extLst>
          </p:cNvPr>
          <p:cNvSpPr/>
          <p:nvPr/>
        </p:nvSpPr>
        <p:spPr>
          <a:xfrm>
            <a:off x="4673600" y="1523900"/>
            <a:ext cx="1850303" cy="504825"/>
          </a:xfrm>
          <a:prstGeom prst="flowChartAlternateProcess">
            <a:avLst/>
          </a:prstGeom>
          <a:solidFill>
            <a:srgbClr val="00A6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12BA4CB8-A107-0A39-DCCD-FC77E1A0114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673600" y="1585812"/>
            <a:ext cx="144614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600" b="1" kern="1400" spc="-5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سابعاً: المحكمين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4CDF4094-9B34-4AA9-8D1B-BE31CF8E5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754593"/>
              </p:ext>
            </p:extLst>
          </p:nvPr>
        </p:nvGraphicFramePr>
        <p:xfrm>
          <a:off x="545377" y="2090637"/>
          <a:ext cx="5915024" cy="3212883"/>
        </p:xfrm>
        <a:graphic>
          <a:graphicData uri="http://schemas.openxmlformats.org/drawingml/2006/table">
            <a:tbl>
              <a:tblPr rtl="1" firstRow="1" firstCol="1" bandRow="1"/>
              <a:tblGrid>
                <a:gridCol w="713293">
                  <a:extLst>
                    <a:ext uri="{9D8B030D-6E8A-4147-A177-3AD203B41FA5}">
                      <a16:colId xmlns:a16="http://schemas.microsoft.com/office/drawing/2014/main" val="2479399157"/>
                    </a:ext>
                  </a:extLst>
                </a:gridCol>
                <a:gridCol w="614257">
                  <a:extLst>
                    <a:ext uri="{9D8B030D-6E8A-4147-A177-3AD203B41FA5}">
                      <a16:colId xmlns:a16="http://schemas.microsoft.com/office/drawing/2014/main" val="1739549221"/>
                    </a:ext>
                  </a:extLst>
                </a:gridCol>
                <a:gridCol w="520527">
                  <a:extLst>
                    <a:ext uri="{9D8B030D-6E8A-4147-A177-3AD203B41FA5}">
                      <a16:colId xmlns:a16="http://schemas.microsoft.com/office/drawing/2014/main" val="3207127303"/>
                    </a:ext>
                  </a:extLst>
                </a:gridCol>
                <a:gridCol w="499305">
                  <a:extLst>
                    <a:ext uri="{9D8B030D-6E8A-4147-A177-3AD203B41FA5}">
                      <a16:colId xmlns:a16="http://schemas.microsoft.com/office/drawing/2014/main" val="3848495180"/>
                    </a:ext>
                  </a:extLst>
                </a:gridCol>
                <a:gridCol w="700324">
                  <a:extLst>
                    <a:ext uri="{9D8B030D-6E8A-4147-A177-3AD203B41FA5}">
                      <a16:colId xmlns:a16="http://schemas.microsoft.com/office/drawing/2014/main" val="3384398147"/>
                    </a:ext>
                  </a:extLst>
                </a:gridCol>
                <a:gridCol w="700324">
                  <a:extLst>
                    <a:ext uri="{9D8B030D-6E8A-4147-A177-3AD203B41FA5}">
                      <a16:colId xmlns:a16="http://schemas.microsoft.com/office/drawing/2014/main" val="1220999462"/>
                    </a:ext>
                  </a:extLst>
                </a:gridCol>
                <a:gridCol w="667312">
                  <a:extLst>
                    <a:ext uri="{9D8B030D-6E8A-4147-A177-3AD203B41FA5}">
                      <a16:colId xmlns:a16="http://schemas.microsoft.com/office/drawing/2014/main" val="212317325"/>
                    </a:ext>
                  </a:extLst>
                </a:gridCol>
                <a:gridCol w="749841">
                  <a:extLst>
                    <a:ext uri="{9D8B030D-6E8A-4147-A177-3AD203B41FA5}">
                      <a16:colId xmlns:a16="http://schemas.microsoft.com/office/drawing/2014/main" val="3699637447"/>
                    </a:ext>
                  </a:extLst>
                </a:gridCol>
                <a:gridCol w="749841">
                  <a:extLst>
                    <a:ext uri="{9D8B030D-6E8A-4147-A177-3AD203B41FA5}">
                      <a16:colId xmlns:a16="http://schemas.microsoft.com/office/drawing/2014/main" val="3168951041"/>
                    </a:ext>
                  </a:extLst>
                </a:gridCol>
              </a:tblGrid>
              <a:tr h="534030">
                <a:tc gridSpan="9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توزيع الأبحاث الواردة على حسب مجال تخصص البحث وأماكن المحكمين خلال فترة التقرير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465118"/>
                  </a:ext>
                </a:extLst>
              </a:tr>
              <a:tr h="469900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التخصص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PT Bold Heading" panose="02010400000000000000" pitchFamily="2" charset="-78"/>
                        </a:rPr>
                        <a:t>مكان المحكمين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A38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91147"/>
                  </a:ext>
                </a:extLst>
              </a:tr>
              <a:tr h="416039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داخل الجامعة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داخل المملكة العربية السعودية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خارج المملكة العربية السعودية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المجموع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238352"/>
                  </a:ext>
                </a:extLst>
              </a:tr>
              <a:tr h="256019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العدد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النسبة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العدد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النسبة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العدد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النسبة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العدد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النسبة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914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183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965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171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772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5798520"/>
                  </a:ext>
                </a:extLst>
              </a:tr>
              <a:tr h="45941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المجموع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032" marR="68032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92302"/>
                  </a:ext>
                </a:extLst>
              </a:tr>
            </a:tbl>
          </a:graphicData>
        </a:graphic>
      </p:graphicFrame>
      <p:graphicFrame>
        <p:nvGraphicFramePr>
          <p:cNvPr id="3" name="جدول 2">
            <a:extLst>
              <a:ext uri="{FF2B5EF4-FFF2-40B4-BE49-F238E27FC236}">
                <a16:creationId xmlns:a16="http://schemas.microsoft.com/office/drawing/2014/main" id="{8C6DE90A-8C7F-C3E8-841F-AE41DD711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98155"/>
              </p:ext>
            </p:extLst>
          </p:nvPr>
        </p:nvGraphicFramePr>
        <p:xfrm>
          <a:off x="535128" y="5641835"/>
          <a:ext cx="5925273" cy="3111289"/>
        </p:xfrm>
        <a:graphic>
          <a:graphicData uri="http://schemas.openxmlformats.org/drawingml/2006/table">
            <a:tbl>
              <a:tblPr rtl="1" firstRow="1" firstCol="1" bandRow="1"/>
              <a:tblGrid>
                <a:gridCol w="330200">
                  <a:extLst>
                    <a:ext uri="{9D8B030D-6E8A-4147-A177-3AD203B41FA5}">
                      <a16:colId xmlns:a16="http://schemas.microsoft.com/office/drawing/2014/main" val="789756060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1359802914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105798752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72942608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531560707"/>
                    </a:ext>
                  </a:extLst>
                </a:gridCol>
                <a:gridCol w="972273">
                  <a:extLst>
                    <a:ext uri="{9D8B030D-6E8A-4147-A177-3AD203B41FA5}">
                      <a16:colId xmlns:a16="http://schemas.microsoft.com/office/drawing/2014/main" val="3132057329"/>
                    </a:ext>
                  </a:extLst>
                </a:gridCol>
              </a:tblGrid>
              <a:tr h="315949"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أسماء محكمي الأبحاث الواردة الى المجلة خلال فترة التقرير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83987"/>
                  </a:ext>
                </a:extLst>
              </a:tr>
              <a:tr h="43972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اسم المحكم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التخصص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البلد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عدد الأبحاث المحكمة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عدد الأبحاث المقبولة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98795"/>
                  </a:ext>
                </a:extLst>
              </a:tr>
              <a:tr h="174592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149645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597621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074631"/>
                  </a:ext>
                </a:extLst>
              </a:tr>
              <a:tr h="17155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339574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856020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551719"/>
                  </a:ext>
                </a:extLst>
              </a:tr>
              <a:tr h="17155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14811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895170"/>
                  </a:ext>
                </a:extLst>
              </a:tr>
            </a:tbl>
          </a:graphicData>
        </a:graphic>
      </p:graphicFrame>
      <p:sp>
        <p:nvSpPr>
          <p:cNvPr id="4" name="مربع نص 3">
            <a:extLst>
              <a:ext uri="{FF2B5EF4-FFF2-40B4-BE49-F238E27FC236}">
                <a16:creationId xmlns:a16="http://schemas.microsoft.com/office/drawing/2014/main" id="{3B2D063B-EACE-FF72-0317-1D0C0604A3D2}"/>
              </a:ext>
            </a:extLst>
          </p:cNvPr>
          <p:cNvSpPr txBox="1"/>
          <p:nvPr/>
        </p:nvSpPr>
        <p:spPr>
          <a:xfrm>
            <a:off x="6403658" y="9240029"/>
            <a:ext cx="403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7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80A313FD-6461-4D7A-989E-D7AE3B224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15" y="156153"/>
            <a:ext cx="699081" cy="699081"/>
          </a:xfrm>
          <a:prstGeom prst="rect">
            <a:avLst/>
          </a:prstGeom>
        </p:spPr>
      </p:pic>
      <p:sp>
        <p:nvSpPr>
          <p:cNvPr id="9" name="عنوان 1">
            <a:extLst>
              <a:ext uri="{FF2B5EF4-FFF2-40B4-BE49-F238E27FC236}">
                <a16:creationId xmlns:a16="http://schemas.microsoft.com/office/drawing/2014/main" id="{3D5884BC-AEF1-4F96-9DBB-36E8D8257E03}"/>
              </a:ext>
            </a:extLst>
          </p:cNvPr>
          <p:cNvSpPr txBox="1">
            <a:spLocks/>
          </p:cNvSpPr>
          <p:nvPr/>
        </p:nvSpPr>
        <p:spPr>
          <a:xfrm>
            <a:off x="2989801" y="268629"/>
            <a:ext cx="2769870" cy="612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1100" b="1" dirty="0">
                <a:solidFill>
                  <a:schemeClr val="bg2">
                    <a:lumMod val="50000"/>
                  </a:schemeClr>
                </a:solidFill>
                <a:latin typeface="PNU" panose="00000500000000000000" pitchFamily="2" charset="-78"/>
                <a:cs typeface="PNU" panose="00000500000000000000" pitchFamily="2" charset="-78"/>
              </a:rPr>
              <a:t>جامعة الأميرة نورة بنت عبدالرحمن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  <a:t>وكالة الجامعة للدراسات العليا والبحث العلمي 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4AA385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المجلس العلمي </a:t>
            </a:r>
          </a:p>
        </p:txBody>
      </p:sp>
    </p:spTree>
    <p:extLst>
      <p:ext uri="{BB962C8B-B14F-4D97-AF65-F5344CB8AC3E}">
        <p14:creationId xmlns:p14="http://schemas.microsoft.com/office/powerpoint/2010/main" val="150350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DD6893-FA45-AEE0-B38E-5B89D7F1BA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>
            <a:extLst>
              <a:ext uri="{FF2B5EF4-FFF2-40B4-BE49-F238E27FC236}">
                <a16:creationId xmlns:a16="http://schemas.microsoft.com/office/drawing/2014/main" id="{30EA72C9-42B6-39C5-8E36-142B82662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757757"/>
              </p:ext>
            </p:extLst>
          </p:nvPr>
        </p:nvGraphicFramePr>
        <p:xfrm>
          <a:off x="526327" y="1824419"/>
          <a:ext cx="5925273" cy="5040184"/>
        </p:xfrm>
        <a:graphic>
          <a:graphicData uri="http://schemas.openxmlformats.org/drawingml/2006/table">
            <a:tbl>
              <a:tblPr rtl="1" firstRow="1" firstCol="1" bandRow="1"/>
              <a:tblGrid>
                <a:gridCol w="330200">
                  <a:extLst>
                    <a:ext uri="{9D8B030D-6E8A-4147-A177-3AD203B41FA5}">
                      <a16:colId xmlns:a16="http://schemas.microsoft.com/office/drawing/2014/main" val="789756060"/>
                    </a:ext>
                  </a:extLst>
                </a:gridCol>
                <a:gridCol w="1579880">
                  <a:extLst>
                    <a:ext uri="{9D8B030D-6E8A-4147-A177-3AD203B41FA5}">
                      <a16:colId xmlns:a16="http://schemas.microsoft.com/office/drawing/2014/main" val="1359802914"/>
                    </a:ext>
                  </a:extLst>
                </a:gridCol>
                <a:gridCol w="1497330">
                  <a:extLst>
                    <a:ext uri="{9D8B030D-6E8A-4147-A177-3AD203B41FA5}">
                      <a16:colId xmlns:a16="http://schemas.microsoft.com/office/drawing/2014/main" val="1057987523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3729426089"/>
                    </a:ext>
                  </a:extLst>
                </a:gridCol>
                <a:gridCol w="798830">
                  <a:extLst>
                    <a:ext uri="{9D8B030D-6E8A-4147-A177-3AD203B41FA5}">
                      <a16:colId xmlns:a16="http://schemas.microsoft.com/office/drawing/2014/main" val="2531560707"/>
                    </a:ext>
                  </a:extLst>
                </a:gridCol>
                <a:gridCol w="972273">
                  <a:extLst>
                    <a:ext uri="{9D8B030D-6E8A-4147-A177-3AD203B41FA5}">
                      <a16:colId xmlns:a16="http://schemas.microsoft.com/office/drawing/2014/main" val="3132057329"/>
                    </a:ext>
                  </a:extLst>
                </a:gridCol>
              </a:tblGrid>
              <a:tr h="315949"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أسماء محكمي الأبحاث الواردة الى المجلة خلال فترة التقرير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7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83987"/>
                  </a:ext>
                </a:extLst>
              </a:tr>
              <a:tr h="43972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اسم المحكم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التخصص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البلد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عدد الأبحاث المحكمة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عدد الأبحاث المقبولة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98795"/>
                  </a:ext>
                </a:extLst>
              </a:tr>
              <a:tr h="174592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149645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597621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074631"/>
                  </a:ext>
                </a:extLst>
              </a:tr>
              <a:tr h="17155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339574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856020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551719"/>
                  </a:ext>
                </a:extLst>
              </a:tr>
              <a:tr h="17155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14811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895170"/>
                  </a:ext>
                </a:extLst>
              </a:tr>
              <a:tr h="17155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545905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4803587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22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272060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382412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24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764871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333" marR="6433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60198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PNU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032877"/>
                  </a:ext>
                </a:extLst>
              </a:tr>
            </a:tbl>
          </a:graphicData>
        </a:graphic>
      </p:graphicFrame>
      <p:sp>
        <p:nvSpPr>
          <p:cNvPr id="2" name="مربع نص 1">
            <a:extLst>
              <a:ext uri="{FF2B5EF4-FFF2-40B4-BE49-F238E27FC236}">
                <a16:creationId xmlns:a16="http://schemas.microsoft.com/office/drawing/2014/main" id="{A1F7ECBD-E71B-35BE-67BC-D565760E7093}"/>
              </a:ext>
            </a:extLst>
          </p:cNvPr>
          <p:cNvSpPr txBox="1"/>
          <p:nvPr/>
        </p:nvSpPr>
        <p:spPr>
          <a:xfrm>
            <a:off x="6403658" y="9240029"/>
            <a:ext cx="403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8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9732916-787A-46AA-B581-0CC1FF698E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215" y="156153"/>
            <a:ext cx="699081" cy="699081"/>
          </a:xfrm>
          <a:prstGeom prst="rect">
            <a:avLst/>
          </a:prstGeo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92A87F1C-FA56-49C4-B0D7-EF0433CB3AE4}"/>
              </a:ext>
            </a:extLst>
          </p:cNvPr>
          <p:cNvSpPr txBox="1">
            <a:spLocks/>
          </p:cNvSpPr>
          <p:nvPr/>
        </p:nvSpPr>
        <p:spPr>
          <a:xfrm>
            <a:off x="2989801" y="268629"/>
            <a:ext cx="2769870" cy="612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1100" b="1" dirty="0">
                <a:solidFill>
                  <a:schemeClr val="bg2">
                    <a:lumMod val="50000"/>
                  </a:schemeClr>
                </a:solidFill>
                <a:latin typeface="PNU" panose="00000500000000000000" pitchFamily="2" charset="-78"/>
                <a:cs typeface="PNU" panose="00000500000000000000" pitchFamily="2" charset="-78"/>
              </a:rPr>
              <a:t>جامعة الأميرة نورة بنت عبدالرحمن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  <a:t>وكالة الجامعة للدراسات العليا والبحث العلمي </a:t>
            </a:r>
            <a:br>
              <a:rPr lang="ar-SA" sz="1100" b="1" dirty="0">
                <a:solidFill>
                  <a:srgbClr val="008080"/>
                </a:solidFill>
                <a:latin typeface="PNU" panose="00000500000000000000" pitchFamily="2" charset="-78"/>
                <a:cs typeface="PNU" panose="00000500000000000000" pitchFamily="2" charset="-78"/>
              </a:rPr>
            </a:br>
            <a:r>
              <a:rPr lang="ar-SA" sz="1100" b="1" dirty="0">
                <a:solidFill>
                  <a:srgbClr val="4AA385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المجلس العلمي </a:t>
            </a:r>
          </a:p>
        </p:txBody>
      </p:sp>
    </p:spTree>
    <p:extLst>
      <p:ext uri="{BB962C8B-B14F-4D97-AF65-F5344CB8AC3E}">
        <p14:creationId xmlns:p14="http://schemas.microsoft.com/office/powerpoint/2010/main" val="361186539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0CE25DE59528A644B63BEACE7C0D4381" ma:contentTypeVersion="0" ma:contentTypeDescription="إنشاء مستند جديد." ma:contentTypeScope="" ma:versionID="4a50800e1ad08b5e580eeebc2eb2184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0c4f924ef8ba2e8ca844e8525cebb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A0259E-101A-457A-B58F-EEB67CAEFE9D}">
  <ds:schemaRefs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A8CCCE4-DEDB-44C2-BBE8-F3DC4350C8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CFBAAC-2034-4AFE-A062-8D17D4324E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10305</TotalTime>
  <Words>1475</Words>
  <Application>Microsoft Office PowerPoint</Application>
  <PresentationFormat>A4 Paper (210x297 mm)‎</PresentationFormat>
  <Paragraphs>318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5" baseType="lpstr">
      <vt:lpstr> Abdoullah Ashgar EL-kharef</vt:lpstr>
      <vt:lpstr>Arial</vt:lpstr>
      <vt:lpstr>Calibri</vt:lpstr>
      <vt:lpstr>Calibri Light</vt:lpstr>
      <vt:lpstr>PNU</vt:lpstr>
      <vt:lpstr>PT Bold Heading</vt:lpstr>
      <vt:lpstr>Sakkal Majalla</vt:lpstr>
      <vt:lpstr>Times New Roman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Rehab Mohammed</dc:creator>
  <cp:lastModifiedBy>ahlam abd. altirbaq</cp:lastModifiedBy>
  <cp:revision>36</cp:revision>
  <cp:lastPrinted>2024-02-28T10:25:16Z</cp:lastPrinted>
  <dcterms:created xsi:type="dcterms:W3CDTF">2024-01-27T15:30:46Z</dcterms:created>
  <dcterms:modified xsi:type="dcterms:W3CDTF">2024-02-28T10:25:53Z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0x0101000CE25DE59528A644B63BEACE7C0D4381</vt:lpwstr>
  </property>
</Properties>
</file>