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5.xml" ContentType="application/vnd.openxmlformats-officedocument.theme+xml"/>
  <Override PartName="/ppt/theme/theme4.xml" ContentType="application/vnd.openxmlformats-officedocument.theme+xml"/>
  <Override PartName="/ppt/diagrams/drawing1.xml" ContentType="application/vnd.ms-office.drawingml.diagramDrawing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3.xml" ContentType="application/vnd.openxmlformats-officedocument.presentationml.tag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  <p:sldMasterId id="2147483661" r:id="rId2"/>
    <p:sldMasterId id="2147483671" r:id="rId3"/>
  </p:sldMasterIdLst>
  <p:notesMasterIdLst>
    <p:notesMasterId r:id="rId22"/>
  </p:notesMasterIdLst>
  <p:handoutMasterIdLst>
    <p:handoutMasterId r:id="rId23"/>
  </p:handoutMasterIdLst>
  <p:sldIdLst>
    <p:sldId id="302" r:id="rId4"/>
    <p:sldId id="309" r:id="rId5"/>
    <p:sldId id="310" r:id="rId6"/>
    <p:sldId id="311" r:id="rId7"/>
    <p:sldId id="317" r:id="rId8"/>
    <p:sldId id="318" r:id="rId9"/>
    <p:sldId id="319" r:id="rId10"/>
    <p:sldId id="320" r:id="rId11"/>
    <p:sldId id="321" r:id="rId12"/>
    <p:sldId id="323" r:id="rId13"/>
    <p:sldId id="330" r:id="rId14"/>
    <p:sldId id="331" r:id="rId15"/>
    <p:sldId id="326" r:id="rId16"/>
    <p:sldId id="327" r:id="rId17"/>
    <p:sldId id="329" r:id="rId18"/>
    <p:sldId id="328" r:id="rId19"/>
    <p:sldId id="332" r:id="rId20"/>
    <p:sldId id="322" r:id="rId21"/>
  </p:sldIdLst>
  <p:sldSz cx="9906000" cy="6858000" type="A4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الكاتب" initials="ا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B57"/>
    <a:srgbClr val="000000"/>
    <a:srgbClr val="4D4D4D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 snapToObjects="1" showGuides="1">
      <p:cViewPr>
        <p:scale>
          <a:sx n="94" d="100"/>
          <a:sy n="94" d="100"/>
        </p:scale>
        <p:origin x="-468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25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2393E-948B-4634-8EE3-469B35CF763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00777AF-8213-47D7-A315-C463A4E4EF04}">
      <dgm:prSet phldrT="[نص]"/>
      <dgm:spPr/>
      <dgm:t>
        <a:bodyPr/>
        <a:lstStyle/>
        <a:p>
          <a:r>
            <a:rPr lang="ar-S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اهداف الخطة الاستراتيجية</a:t>
          </a:r>
          <a:endParaRPr lang="en-US" dirty="0">
            <a:solidFill>
              <a:schemeClr val="tx1"/>
            </a:solidFill>
          </a:endParaRPr>
        </a:p>
      </dgm:t>
    </dgm:pt>
    <dgm:pt modelId="{1F98AC84-1E1A-4626-88D3-40816AA52579}" type="parTrans" cxnId="{87359CD0-A0D2-4DB6-9E87-B4EF47868CE2}">
      <dgm:prSet/>
      <dgm:spPr/>
      <dgm:t>
        <a:bodyPr/>
        <a:lstStyle/>
        <a:p>
          <a:endParaRPr lang="en-US"/>
        </a:p>
      </dgm:t>
    </dgm:pt>
    <dgm:pt modelId="{14645E92-0B01-44B3-9C50-D359CC24DA26}" type="sibTrans" cxnId="{87359CD0-A0D2-4DB6-9E87-B4EF47868CE2}">
      <dgm:prSet/>
      <dgm:spPr/>
      <dgm:t>
        <a:bodyPr/>
        <a:lstStyle/>
        <a:p>
          <a:endParaRPr lang="en-US"/>
        </a:p>
      </dgm:t>
    </dgm:pt>
    <dgm:pt modelId="{47419BA0-7649-44C9-A561-CE9A91A487C4}">
      <dgm:prSet phldrT="[نص]"/>
      <dgm:spPr/>
      <dgm:t>
        <a:bodyPr/>
        <a:lstStyle/>
        <a:p>
          <a:r>
            <a:rPr lang="ar-SA" dirty="0" smtClean="0">
              <a:solidFill>
                <a:schemeClr val="tx1"/>
              </a:solidFill>
            </a:rPr>
            <a:t>المشاريع التشغيلية</a:t>
          </a:r>
          <a:endParaRPr lang="en-US" dirty="0">
            <a:solidFill>
              <a:schemeClr val="tx1"/>
            </a:solidFill>
          </a:endParaRPr>
        </a:p>
      </dgm:t>
    </dgm:pt>
    <dgm:pt modelId="{60B32B40-E3DA-464E-A5E3-270DB4317B95}" type="parTrans" cxnId="{52EB7792-0E00-4EC9-9BD6-AE229498DB6D}">
      <dgm:prSet/>
      <dgm:spPr/>
      <dgm:t>
        <a:bodyPr/>
        <a:lstStyle/>
        <a:p>
          <a:endParaRPr lang="en-US"/>
        </a:p>
      </dgm:t>
    </dgm:pt>
    <dgm:pt modelId="{BD28F06B-C0E8-4A0E-9E08-9DCFB30A878F}" type="sibTrans" cxnId="{52EB7792-0E00-4EC9-9BD6-AE229498DB6D}">
      <dgm:prSet/>
      <dgm:spPr/>
      <dgm:t>
        <a:bodyPr/>
        <a:lstStyle/>
        <a:p>
          <a:endParaRPr lang="en-US"/>
        </a:p>
      </dgm:t>
    </dgm:pt>
    <dgm:pt modelId="{543F99D9-124A-48FB-AA63-2CAF255A7FA1}">
      <dgm:prSet phldrT="[نص]"/>
      <dgm:spPr/>
      <dgm:t>
        <a:bodyPr/>
        <a:lstStyle/>
        <a:p>
          <a:r>
            <a:rPr lang="ar-SA" dirty="0" smtClean="0">
              <a:solidFill>
                <a:schemeClr val="tx1"/>
              </a:solidFill>
            </a:rPr>
            <a:t>الوصف الوظيفي</a:t>
          </a:r>
          <a:endParaRPr lang="en-US" dirty="0">
            <a:solidFill>
              <a:schemeClr val="tx1"/>
            </a:solidFill>
          </a:endParaRPr>
        </a:p>
      </dgm:t>
    </dgm:pt>
    <dgm:pt modelId="{8945676F-B164-4413-8B4D-4D91EFA7439C}" type="parTrans" cxnId="{258CA85B-7430-4EE9-8089-E2F2A5FA691C}">
      <dgm:prSet/>
      <dgm:spPr/>
      <dgm:t>
        <a:bodyPr/>
        <a:lstStyle/>
        <a:p>
          <a:endParaRPr lang="en-US"/>
        </a:p>
      </dgm:t>
    </dgm:pt>
    <dgm:pt modelId="{19916D60-C8DD-4E04-A98C-6E96C7C6A412}" type="sibTrans" cxnId="{258CA85B-7430-4EE9-8089-E2F2A5FA691C}">
      <dgm:prSet/>
      <dgm:spPr/>
      <dgm:t>
        <a:bodyPr/>
        <a:lstStyle/>
        <a:p>
          <a:endParaRPr lang="en-US"/>
        </a:p>
      </dgm:t>
    </dgm:pt>
    <dgm:pt modelId="{3F46F15E-B53E-4D7E-809F-AE456E8AAEE8}">
      <dgm:prSet/>
      <dgm:spPr/>
      <dgm:t>
        <a:bodyPr/>
        <a:lstStyle/>
        <a:p>
          <a:r>
            <a:rPr lang="ar-SA" dirty="0" smtClean="0">
              <a:solidFill>
                <a:schemeClr val="tx1"/>
              </a:solidFill>
            </a:rPr>
            <a:t>المهام الفعلية التي يوديها الموظف</a:t>
          </a:r>
          <a:endParaRPr lang="en-US" dirty="0">
            <a:solidFill>
              <a:schemeClr val="tx1"/>
            </a:solidFill>
          </a:endParaRPr>
        </a:p>
      </dgm:t>
    </dgm:pt>
    <dgm:pt modelId="{482CD153-9A66-41EA-B86F-029FBCB30F10}" type="parTrans" cxnId="{A1D8D0FB-F789-45BB-B36D-0AEC86AAA7AA}">
      <dgm:prSet/>
      <dgm:spPr/>
      <dgm:t>
        <a:bodyPr/>
        <a:lstStyle/>
        <a:p>
          <a:endParaRPr lang="en-US"/>
        </a:p>
      </dgm:t>
    </dgm:pt>
    <dgm:pt modelId="{7D36D58B-36E3-41EA-8102-94E3B40717A5}" type="sibTrans" cxnId="{A1D8D0FB-F789-45BB-B36D-0AEC86AAA7AA}">
      <dgm:prSet/>
      <dgm:spPr/>
      <dgm:t>
        <a:bodyPr/>
        <a:lstStyle/>
        <a:p>
          <a:endParaRPr lang="en-US"/>
        </a:p>
      </dgm:t>
    </dgm:pt>
    <dgm:pt modelId="{8A3618A6-0957-4B47-89B2-5B5331049BDB}" type="pres">
      <dgm:prSet presAssocID="{56E2393E-948B-4634-8EE3-469B35CF7637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1F073-E417-40A7-B35A-8BEBDC7282FE}" type="pres">
      <dgm:prSet presAssocID="{300777AF-8213-47D7-A315-C463A4E4EF04}" presName="parentLin" presStyleCnt="0"/>
      <dgm:spPr/>
    </dgm:pt>
    <dgm:pt modelId="{7C825EB6-C790-4AC6-A85D-056E3335CC42}" type="pres">
      <dgm:prSet presAssocID="{300777AF-8213-47D7-A315-C463A4E4EF0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FDF98BA0-A081-495C-86EF-F017FA0E553B}" type="pres">
      <dgm:prSet presAssocID="{300777AF-8213-47D7-A315-C463A4E4EF0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2270D-E937-42A4-9314-8B40474F9448}" type="pres">
      <dgm:prSet presAssocID="{300777AF-8213-47D7-A315-C463A4E4EF04}" presName="negativeSpace" presStyleCnt="0"/>
      <dgm:spPr/>
    </dgm:pt>
    <dgm:pt modelId="{77E4FD12-9A7E-4BCC-B526-8B29FEBA4F60}" type="pres">
      <dgm:prSet presAssocID="{300777AF-8213-47D7-A315-C463A4E4EF04}" presName="childText" presStyleLbl="conFgAcc1" presStyleIdx="0" presStyleCnt="4">
        <dgm:presLayoutVars>
          <dgm:bulletEnabled val="1"/>
        </dgm:presLayoutVars>
      </dgm:prSet>
      <dgm:spPr/>
    </dgm:pt>
    <dgm:pt modelId="{B2D37F82-D1C3-4EEA-82A3-6B4159D59CAB}" type="pres">
      <dgm:prSet presAssocID="{14645E92-0B01-44B3-9C50-D359CC24DA26}" presName="spaceBetweenRectangles" presStyleCnt="0"/>
      <dgm:spPr/>
    </dgm:pt>
    <dgm:pt modelId="{C4B4A4AC-9369-4710-BF23-B265E3C4B6AB}" type="pres">
      <dgm:prSet presAssocID="{47419BA0-7649-44C9-A561-CE9A91A487C4}" presName="parentLin" presStyleCnt="0"/>
      <dgm:spPr/>
    </dgm:pt>
    <dgm:pt modelId="{11B475B5-EDC4-4B2E-8E3B-B4AAA0B1EFF2}" type="pres">
      <dgm:prSet presAssocID="{47419BA0-7649-44C9-A561-CE9A91A487C4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3DF386F-A7B7-4AD4-BC2C-2130E279D27A}" type="pres">
      <dgm:prSet presAssocID="{47419BA0-7649-44C9-A561-CE9A91A487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2E32D-5E92-4BB3-8C5C-08FA3B176DC3}" type="pres">
      <dgm:prSet presAssocID="{47419BA0-7649-44C9-A561-CE9A91A487C4}" presName="negativeSpace" presStyleCnt="0"/>
      <dgm:spPr/>
    </dgm:pt>
    <dgm:pt modelId="{78316BC4-705C-4E8B-AFF0-77EC60F966EA}" type="pres">
      <dgm:prSet presAssocID="{47419BA0-7649-44C9-A561-CE9A91A487C4}" presName="childText" presStyleLbl="conFgAcc1" presStyleIdx="1" presStyleCnt="4">
        <dgm:presLayoutVars>
          <dgm:bulletEnabled val="1"/>
        </dgm:presLayoutVars>
      </dgm:prSet>
      <dgm:spPr/>
    </dgm:pt>
    <dgm:pt modelId="{2EE13B37-B38A-49EE-A166-2BE966E16D27}" type="pres">
      <dgm:prSet presAssocID="{BD28F06B-C0E8-4A0E-9E08-9DCFB30A878F}" presName="spaceBetweenRectangles" presStyleCnt="0"/>
      <dgm:spPr/>
    </dgm:pt>
    <dgm:pt modelId="{FA114E33-082F-4147-85FD-8C88D34C5B16}" type="pres">
      <dgm:prSet presAssocID="{543F99D9-124A-48FB-AA63-2CAF255A7FA1}" presName="parentLin" presStyleCnt="0"/>
      <dgm:spPr/>
    </dgm:pt>
    <dgm:pt modelId="{8C889362-B6DA-4629-B7B5-AFF6A95C81DD}" type="pres">
      <dgm:prSet presAssocID="{543F99D9-124A-48FB-AA63-2CAF255A7FA1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79089B3-F470-48EB-BCFD-4AAA3BB12454}" type="pres">
      <dgm:prSet presAssocID="{543F99D9-124A-48FB-AA63-2CAF255A7FA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2286D-BD26-4571-B841-4F0BAE5A7914}" type="pres">
      <dgm:prSet presAssocID="{543F99D9-124A-48FB-AA63-2CAF255A7FA1}" presName="negativeSpace" presStyleCnt="0"/>
      <dgm:spPr/>
    </dgm:pt>
    <dgm:pt modelId="{D206F3A1-B2E6-4140-B133-33D1C875A256}" type="pres">
      <dgm:prSet presAssocID="{543F99D9-124A-48FB-AA63-2CAF255A7FA1}" presName="childText" presStyleLbl="conFgAcc1" presStyleIdx="2" presStyleCnt="4">
        <dgm:presLayoutVars>
          <dgm:bulletEnabled val="1"/>
        </dgm:presLayoutVars>
      </dgm:prSet>
      <dgm:spPr/>
    </dgm:pt>
    <dgm:pt modelId="{9C963BFE-8728-442B-B1F6-0177B09BD5D2}" type="pres">
      <dgm:prSet presAssocID="{19916D60-C8DD-4E04-A98C-6E96C7C6A412}" presName="spaceBetweenRectangles" presStyleCnt="0"/>
      <dgm:spPr/>
    </dgm:pt>
    <dgm:pt modelId="{AB1377EB-59CE-454F-AA10-95B4C53BB28B}" type="pres">
      <dgm:prSet presAssocID="{3F46F15E-B53E-4D7E-809F-AE456E8AAEE8}" presName="parentLin" presStyleCnt="0"/>
      <dgm:spPr/>
    </dgm:pt>
    <dgm:pt modelId="{674E7592-A5E6-488D-B329-CE2E16A416F5}" type="pres">
      <dgm:prSet presAssocID="{3F46F15E-B53E-4D7E-809F-AE456E8AAEE8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B2067F4-1F06-4CED-A4FE-CC3FF3115D78}" type="pres">
      <dgm:prSet presAssocID="{3F46F15E-B53E-4D7E-809F-AE456E8AAE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6E3F61-A2DF-4A2D-BA89-FE8D29BB220E}" type="pres">
      <dgm:prSet presAssocID="{3F46F15E-B53E-4D7E-809F-AE456E8AAEE8}" presName="negativeSpace" presStyleCnt="0"/>
      <dgm:spPr/>
    </dgm:pt>
    <dgm:pt modelId="{B0732E39-155C-4664-AD84-A0DFE3EC4B53}" type="pres">
      <dgm:prSet presAssocID="{3F46F15E-B53E-4D7E-809F-AE456E8AAEE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75CF560-E8B0-48BE-AC7F-A0F84EF007BB}" type="presOf" srcId="{300777AF-8213-47D7-A315-C463A4E4EF04}" destId="{7C825EB6-C790-4AC6-A85D-056E3335CC42}" srcOrd="0" destOrd="0" presId="urn:microsoft.com/office/officeart/2005/8/layout/list1"/>
    <dgm:cxn modelId="{9DA24265-3A1C-4723-BDCD-60CA18A31EA3}" type="presOf" srcId="{3F46F15E-B53E-4D7E-809F-AE456E8AAEE8}" destId="{674E7592-A5E6-488D-B329-CE2E16A416F5}" srcOrd="0" destOrd="0" presId="urn:microsoft.com/office/officeart/2005/8/layout/list1"/>
    <dgm:cxn modelId="{4A0D2619-00AE-4B08-A7B7-A11E2AA7A361}" type="presOf" srcId="{56E2393E-948B-4634-8EE3-469B35CF7637}" destId="{8A3618A6-0957-4B47-89B2-5B5331049BDB}" srcOrd="0" destOrd="0" presId="urn:microsoft.com/office/officeart/2005/8/layout/list1"/>
    <dgm:cxn modelId="{5314ABCF-0904-44BE-B11B-1ED2BD93446D}" type="presOf" srcId="{47419BA0-7649-44C9-A561-CE9A91A487C4}" destId="{11B475B5-EDC4-4B2E-8E3B-B4AAA0B1EFF2}" srcOrd="0" destOrd="0" presId="urn:microsoft.com/office/officeart/2005/8/layout/list1"/>
    <dgm:cxn modelId="{C22F28D1-A406-4FAA-B949-5B42DB269386}" type="presOf" srcId="{47419BA0-7649-44C9-A561-CE9A91A487C4}" destId="{D3DF386F-A7B7-4AD4-BC2C-2130E279D27A}" srcOrd="1" destOrd="0" presId="urn:microsoft.com/office/officeart/2005/8/layout/list1"/>
    <dgm:cxn modelId="{A1D8D0FB-F789-45BB-B36D-0AEC86AAA7AA}" srcId="{56E2393E-948B-4634-8EE3-469B35CF7637}" destId="{3F46F15E-B53E-4D7E-809F-AE456E8AAEE8}" srcOrd="3" destOrd="0" parTransId="{482CD153-9A66-41EA-B86F-029FBCB30F10}" sibTransId="{7D36D58B-36E3-41EA-8102-94E3B40717A5}"/>
    <dgm:cxn modelId="{41BA361A-A9F0-4BFC-B1E8-7FD9A23506A2}" type="presOf" srcId="{543F99D9-124A-48FB-AA63-2CAF255A7FA1}" destId="{8C889362-B6DA-4629-B7B5-AFF6A95C81DD}" srcOrd="0" destOrd="0" presId="urn:microsoft.com/office/officeart/2005/8/layout/list1"/>
    <dgm:cxn modelId="{7A621680-7102-4E5C-9615-077A2A3D6E4C}" type="presOf" srcId="{3F46F15E-B53E-4D7E-809F-AE456E8AAEE8}" destId="{AB2067F4-1F06-4CED-A4FE-CC3FF3115D78}" srcOrd="1" destOrd="0" presId="urn:microsoft.com/office/officeart/2005/8/layout/list1"/>
    <dgm:cxn modelId="{87359CD0-A0D2-4DB6-9E87-B4EF47868CE2}" srcId="{56E2393E-948B-4634-8EE3-469B35CF7637}" destId="{300777AF-8213-47D7-A315-C463A4E4EF04}" srcOrd="0" destOrd="0" parTransId="{1F98AC84-1E1A-4626-88D3-40816AA52579}" sibTransId="{14645E92-0B01-44B3-9C50-D359CC24DA26}"/>
    <dgm:cxn modelId="{258CA85B-7430-4EE9-8089-E2F2A5FA691C}" srcId="{56E2393E-948B-4634-8EE3-469B35CF7637}" destId="{543F99D9-124A-48FB-AA63-2CAF255A7FA1}" srcOrd="2" destOrd="0" parTransId="{8945676F-B164-4413-8B4D-4D91EFA7439C}" sibTransId="{19916D60-C8DD-4E04-A98C-6E96C7C6A412}"/>
    <dgm:cxn modelId="{52EB7792-0E00-4EC9-9BD6-AE229498DB6D}" srcId="{56E2393E-948B-4634-8EE3-469B35CF7637}" destId="{47419BA0-7649-44C9-A561-CE9A91A487C4}" srcOrd="1" destOrd="0" parTransId="{60B32B40-E3DA-464E-A5E3-270DB4317B95}" sibTransId="{BD28F06B-C0E8-4A0E-9E08-9DCFB30A878F}"/>
    <dgm:cxn modelId="{5CED077D-0EBD-4265-A3E9-FE0D5F2DBE9A}" type="presOf" srcId="{543F99D9-124A-48FB-AA63-2CAF255A7FA1}" destId="{279089B3-F470-48EB-BCFD-4AAA3BB12454}" srcOrd="1" destOrd="0" presId="urn:microsoft.com/office/officeart/2005/8/layout/list1"/>
    <dgm:cxn modelId="{6B353C76-75A8-4168-B985-371FF82FEE94}" type="presOf" srcId="{300777AF-8213-47D7-A315-C463A4E4EF04}" destId="{FDF98BA0-A081-495C-86EF-F017FA0E553B}" srcOrd="1" destOrd="0" presId="urn:microsoft.com/office/officeart/2005/8/layout/list1"/>
    <dgm:cxn modelId="{2CFF76B0-46FE-43E4-A85B-191F3DFE77AA}" type="presParOf" srcId="{8A3618A6-0957-4B47-89B2-5B5331049BDB}" destId="{8531F073-E417-40A7-B35A-8BEBDC7282FE}" srcOrd="0" destOrd="0" presId="urn:microsoft.com/office/officeart/2005/8/layout/list1"/>
    <dgm:cxn modelId="{A9E9FF02-27B7-4D5E-87B3-1E88FA1C04A7}" type="presParOf" srcId="{8531F073-E417-40A7-B35A-8BEBDC7282FE}" destId="{7C825EB6-C790-4AC6-A85D-056E3335CC42}" srcOrd="0" destOrd="0" presId="urn:microsoft.com/office/officeart/2005/8/layout/list1"/>
    <dgm:cxn modelId="{1C1F5CD8-9157-4C46-A2AE-71D5ADD32D89}" type="presParOf" srcId="{8531F073-E417-40A7-B35A-8BEBDC7282FE}" destId="{FDF98BA0-A081-495C-86EF-F017FA0E553B}" srcOrd="1" destOrd="0" presId="urn:microsoft.com/office/officeart/2005/8/layout/list1"/>
    <dgm:cxn modelId="{50F37504-9E88-4FB0-8ACC-F3309785C56C}" type="presParOf" srcId="{8A3618A6-0957-4B47-89B2-5B5331049BDB}" destId="{00C2270D-E937-42A4-9314-8B40474F9448}" srcOrd="1" destOrd="0" presId="urn:microsoft.com/office/officeart/2005/8/layout/list1"/>
    <dgm:cxn modelId="{665A2510-7A46-440D-89AF-425F57BECAAB}" type="presParOf" srcId="{8A3618A6-0957-4B47-89B2-5B5331049BDB}" destId="{77E4FD12-9A7E-4BCC-B526-8B29FEBA4F60}" srcOrd="2" destOrd="0" presId="urn:microsoft.com/office/officeart/2005/8/layout/list1"/>
    <dgm:cxn modelId="{D1BE2FC3-A7CE-4372-84B1-BD139DC3D002}" type="presParOf" srcId="{8A3618A6-0957-4B47-89B2-5B5331049BDB}" destId="{B2D37F82-D1C3-4EEA-82A3-6B4159D59CAB}" srcOrd="3" destOrd="0" presId="urn:microsoft.com/office/officeart/2005/8/layout/list1"/>
    <dgm:cxn modelId="{D9A5845A-80C3-421F-B078-BB0230313398}" type="presParOf" srcId="{8A3618A6-0957-4B47-89B2-5B5331049BDB}" destId="{C4B4A4AC-9369-4710-BF23-B265E3C4B6AB}" srcOrd="4" destOrd="0" presId="urn:microsoft.com/office/officeart/2005/8/layout/list1"/>
    <dgm:cxn modelId="{982FA749-9002-49A2-9AF5-9BB3851F1434}" type="presParOf" srcId="{C4B4A4AC-9369-4710-BF23-B265E3C4B6AB}" destId="{11B475B5-EDC4-4B2E-8E3B-B4AAA0B1EFF2}" srcOrd="0" destOrd="0" presId="urn:microsoft.com/office/officeart/2005/8/layout/list1"/>
    <dgm:cxn modelId="{E30D8F9F-3760-46D6-8BAB-DC0D8C68D6E4}" type="presParOf" srcId="{C4B4A4AC-9369-4710-BF23-B265E3C4B6AB}" destId="{D3DF386F-A7B7-4AD4-BC2C-2130E279D27A}" srcOrd="1" destOrd="0" presId="urn:microsoft.com/office/officeart/2005/8/layout/list1"/>
    <dgm:cxn modelId="{61EB4B4F-8935-4EB1-AF98-5F020768BE85}" type="presParOf" srcId="{8A3618A6-0957-4B47-89B2-5B5331049BDB}" destId="{F7B2E32D-5E92-4BB3-8C5C-08FA3B176DC3}" srcOrd="5" destOrd="0" presId="urn:microsoft.com/office/officeart/2005/8/layout/list1"/>
    <dgm:cxn modelId="{F2CCA461-F56C-45FE-9743-F52B0EBD3267}" type="presParOf" srcId="{8A3618A6-0957-4B47-89B2-5B5331049BDB}" destId="{78316BC4-705C-4E8B-AFF0-77EC60F966EA}" srcOrd="6" destOrd="0" presId="urn:microsoft.com/office/officeart/2005/8/layout/list1"/>
    <dgm:cxn modelId="{55FCE9DE-99B1-4FB2-AF60-87EED27EA19E}" type="presParOf" srcId="{8A3618A6-0957-4B47-89B2-5B5331049BDB}" destId="{2EE13B37-B38A-49EE-A166-2BE966E16D27}" srcOrd="7" destOrd="0" presId="urn:microsoft.com/office/officeart/2005/8/layout/list1"/>
    <dgm:cxn modelId="{5ACCABF0-51E7-492E-B61B-1A489E8A1555}" type="presParOf" srcId="{8A3618A6-0957-4B47-89B2-5B5331049BDB}" destId="{FA114E33-082F-4147-85FD-8C88D34C5B16}" srcOrd="8" destOrd="0" presId="urn:microsoft.com/office/officeart/2005/8/layout/list1"/>
    <dgm:cxn modelId="{5FEFAE81-54D2-4BB3-BF33-EFBA677E56A5}" type="presParOf" srcId="{FA114E33-082F-4147-85FD-8C88D34C5B16}" destId="{8C889362-B6DA-4629-B7B5-AFF6A95C81DD}" srcOrd="0" destOrd="0" presId="urn:microsoft.com/office/officeart/2005/8/layout/list1"/>
    <dgm:cxn modelId="{6463A5CD-FE54-4853-B338-4D65231D31EF}" type="presParOf" srcId="{FA114E33-082F-4147-85FD-8C88D34C5B16}" destId="{279089B3-F470-48EB-BCFD-4AAA3BB12454}" srcOrd="1" destOrd="0" presId="urn:microsoft.com/office/officeart/2005/8/layout/list1"/>
    <dgm:cxn modelId="{DADBB541-CE1D-4B68-A3FB-D346D360079F}" type="presParOf" srcId="{8A3618A6-0957-4B47-89B2-5B5331049BDB}" destId="{96C2286D-BD26-4571-B841-4F0BAE5A7914}" srcOrd="9" destOrd="0" presId="urn:microsoft.com/office/officeart/2005/8/layout/list1"/>
    <dgm:cxn modelId="{49A21F56-A50F-41D0-ACEE-75B4D0CC7384}" type="presParOf" srcId="{8A3618A6-0957-4B47-89B2-5B5331049BDB}" destId="{D206F3A1-B2E6-4140-B133-33D1C875A256}" srcOrd="10" destOrd="0" presId="urn:microsoft.com/office/officeart/2005/8/layout/list1"/>
    <dgm:cxn modelId="{AAFD2D80-6F8C-486A-9CE1-EB5BD7A8315F}" type="presParOf" srcId="{8A3618A6-0957-4B47-89B2-5B5331049BDB}" destId="{9C963BFE-8728-442B-B1F6-0177B09BD5D2}" srcOrd="11" destOrd="0" presId="urn:microsoft.com/office/officeart/2005/8/layout/list1"/>
    <dgm:cxn modelId="{496818AF-648D-4C45-BEAC-07D96D7A8733}" type="presParOf" srcId="{8A3618A6-0957-4B47-89B2-5B5331049BDB}" destId="{AB1377EB-59CE-454F-AA10-95B4C53BB28B}" srcOrd="12" destOrd="0" presId="urn:microsoft.com/office/officeart/2005/8/layout/list1"/>
    <dgm:cxn modelId="{0438D6FE-5D5E-4F23-B329-46FA4DC49F4B}" type="presParOf" srcId="{AB1377EB-59CE-454F-AA10-95B4C53BB28B}" destId="{674E7592-A5E6-488D-B329-CE2E16A416F5}" srcOrd="0" destOrd="0" presId="urn:microsoft.com/office/officeart/2005/8/layout/list1"/>
    <dgm:cxn modelId="{4DA24597-5AC6-4337-8417-10819B62A570}" type="presParOf" srcId="{AB1377EB-59CE-454F-AA10-95B4C53BB28B}" destId="{AB2067F4-1F06-4CED-A4FE-CC3FF3115D78}" srcOrd="1" destOrd="0" presId="urn:microsoft.com/office/officeart/2005/8/layout/list1"/>
    <dgm:cxn modelId="{22F621E2-95D9-4F4F-841D-FA66F380DC6E}" type="presParOf" srcId="{8A3618A6-0957-4B47-89B2-5B5331049BDB}" destId="{3C6E3F61-A2DF-4A2D-BA89-FE8D29BB220E}" srcOrd="13" destOrd="0" presId="urn:microsoft.com/office/officeart/2005/8/layout/list1"/>
    <dgm:cxn modelId="{9CC3602B-7F08-44D3-80B6-5A051AF8DDCE}" type="presParOf" srcId="{8A3618A6-0957-4B47-89B2-5B5331049BDB}" destId="{B0732E39-155C-4664-AD84-A0DFE3EC4B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4FD12-9A7E-4BCC-B526-8B29FEBA4F60}">
      <dsp:nvSpPr>
        <dsp:cNvPr id="0" name=""/>
        <dsp:cNvSpPr/>
      </dsp:nvSpPr>
      <dsp:spPr>
        <a:xfrm>
          <a:off x="0" y="464822"/>
          <a:ext cx="926154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98BA0-A081-495C-86EF-F017FA0E553B}">
      <dsp:nvSpPr>
        <dsp:cNvPr id="0" name=""/>
        <dsp:cNvSpPr/>
      </dsp:nvSpPr>
      <dsp:spPr>
        <a:xfrm>
          <a:off x="2315387" y="51542"/>
          <a:ext cx="6483084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45" tIns="0" rIns="2450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اهداف الخطة الاستراتيجية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55736" y="91891"/>
        <a:ext cx="6402386" cy="745862"/>
      </dsp:txXfrm>
    </dsp:sp>
    <dsp:sp modelId="{78316BC4-705C-4E8B-AFF0-77EC60F966EA}">
      <dsp:nvSpPr>
        <dsp:cNvPr id="0" name=""/>
        <dsp:cNvSpPr/>
      </dsp:nvSpPr>
      <dsp:spPr>
        <a:xfrm>
          <a:off x="0" y="1734903"/>
          <a:ext cx="926154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F386F-A7B7-4AD4-BC2C-2130E279D27A}">
      <dsp:nvSpPr>
        <dsp:cNvPr id="0" name=""/>
        <dsp:cNvSpPr/>
      </dsp:nvSpPr>
      <dsp:spPr>
        <a:xfrm>
          <a:off x="2315387" y="1321622"/>
          <a:ext cx="6483084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45" tIns="0" rIns="2450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</a:rPr>
            <a:t>المشاريع التشغيلية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55736" y="1361971"/>
        <a:ext cx="6402386" cy="745862"/>
      </dsp:txXfrm>
    </dsp:sp>
    <dsp:sp modelId="{D206F3A1-B2E6-4140-B133-33D1C875A256}">
      <dsp:nvSpPr>
        <dsp:cNvPr id="0" name=""/>
        <dsp:cNvSpPr/>
      </dsp:nvSpPr>
      <dsp:spPr>
        <a:xfrm>
          <a:off x="0" y="3004983"/>
          <a:ext cx="926154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9089B3-F470-48EB-BCFD-4AAA3BB12454}">
      <dsp:nvSpPr>
        <dsp:cNvPr id="0" name=""/>
        <dsp:cNvSpPr/>
      </dsp:nvSpPr>
      <dsp:spPr>
        <a:xfrm>
          <a:off x="2315387" y="2591703"/>
          <a:ext cx="6483084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45" tIns="0" rIns="2450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</a:rPr>
            <a:t>الوصف الوظيفي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55736" y="2632052"/>
        <a:ext cx="6402386" cy="745862"/>
      </dsp:txXfrm>
    </dsp:sp>
    <dsp:sp modelId="{B0732E39-155C-4664-AD84-A0DFE3EC4B53}">
      <dsp:nvSpPr>
        <dsp:cNvPr id="0" name=""/>
        <dsp:cNvSpPr/>
      </dsp:nvSpPr>
      <dsp:spPr>
        <a:xfrm>
          <a:off x="0" y="4275063"/>
          <a:ext cx="9261549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2067F4-1F06-4CED-A4FE-CC3FF3115D78}">
      <dsp:nvSpPr>
        <dsp:cNvPr id="0" name=""/>
        <dsp:cNvSpPr/>
      </dsp:nvSpPr>
      <dsp:spPr>
        <a:xfrm>
          <a:off x="2315387" y="3861783"/>
          <a:ext cx="6483084" cy="8265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045" tIns="0" rIns="245045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</a:rPr>
            <a:t>المهام الفعلية التي يوديها الموظف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2355736" y="3902132"/>
        <a:ext cx="6402386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626F3-B1C0-450C-9B63-1008B7E19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6817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9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2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34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61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44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7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55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1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48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04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5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7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21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16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1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03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Feras M. Alabdulltif</a:t>
            </a:r>
            <a:endParaRPr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 smtClean="0"/>
              <a:t>8/12/2016</a:t>
            </a:r>
            <a:endParaRPr lang="en-US"/>
          </a:p>
        </p:txBody>
      </p:sp>
      <p:sp>
        <p:nvSpPr>
          <p:cNvPr id="7" name="عنصر نائب للرأس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5"/>
          <a:stretch>
            <a:fillRect/>
          </a:stretch>
        </p:blipFill>
        <p:spPr bwMode="auto">
          <a:xfrm>
            <a:off x="0" y="0"/>
            <a:ext cx="580606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mcs.gov.sa/_layouts/mocs/intro/images/logo-mai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966" y="688205"/>
            <a:ext cx="4855422" cy="6720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19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76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93852"/>
            <a:ext cx="9893808" cy="1849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5"/>
          <a:stretch>
            <a:fillRect/>
          </a:stretch>
        </p:blipFill>
        <p:spPr bwMode="auto">
          <a:xfrm>
            <a:off x="0" y="0"/>
            <a:ext cx="580606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5936826" y="5220874"/>
            <a:ext cx="2171700" cy="5510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08052"/>
                </a:solidFill>
                <a:cs typeface="Arial" pitchFamily="34" charset="0"/>
              </a:rPr>
              <a:t>Thank You</a:t>
            </a:r>
          </a:p>
        </p:txBody>
      </p:sp>
      <p:pic>
        <p:nvPicPr>
          <p:cNvPr id="8" name="Picture 4" descr="http://www.mcs.gov.sa/_layouts/mocs/intro/images/logo-mai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966" y="688205"/>
            <a:ext cx="4855422" cy="672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670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45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2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44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5"/>
          <a:stretch>
            <a:fillRect/>
          </a:stretch>
        </p:blipFill>
        <p:spPr bwMode="auto">
          <a:xfrm>
            <a:off x="0" y="0"/>
            <a:ext cx="580606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mcs.gov.sa/_layouts/mocs/intro/images/logo-mai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966" y="688205"/>
            <a:ext cx="4855422" cy="672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6700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992799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54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5"/>
          <a:stretch>
            <a:fillRect/>
          </a:stretch>
        </p:blipFill>
        <p:spPr bwMode="auto">
          <a:xfrm>
            <a:off x="0" y="0"/>
            <a:ext cx="580606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mcs.gov.sa/_layouts/mocs/intro/images/logo-mai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966" y="688205"/>
            <a:ext cx="4855422" cy="672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0146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992799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992799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799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rgbClr val="177B57"/>
              </a:buClr>
              <a:buFont typeface="Arial" pitchFamily="34" charset="0"/>
              <a:buChar char="•"/>
              <a:tabLst/>
              <a:defRPr b="0"/>
            </a:lvl1pPr>
            <a:lvl2pPr marL="628650" indent="-228600">
              <a:buFont typeface="Arial" pitchFamily="34" charset="0"/>
              <a:buChar char="–"/>
              <a:defRPr/>
            </a:lvl2pPr>
            <a:lvl3pPr marL="1074738" indent="-228600">
              <a:defRPr/>
            </a:lvl3pPr>
            <a:lvl4pPr marL="1545336" indent="-22860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59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53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673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93852"/>
            <a:ext cx="9893808" cy="1849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5"/>
          <a:stretch>
            <a:fillRect/>
          </a:stretch>
        </p:blipFill>
        <p:spPr bwMode="auto">
          <a:xfrm>
            <a:off x="0" y="0"/>
            <a:ext cx="580606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5936826" y="5220874"/>
            <a:ext cx="2171700" cy="5510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08052"/>
                </a:solidFill>
                <a:cs typeface="Arial" pitchFamily="34" charset="0"/>
              </a:rPr>
              <a:t>Thank You</a:t>
            </a:r>
          </a:p>
        </p:txBody>
      </p:sp>
      <p:pic>
        <p:nvPicPr>
          <p:cNvPr id="8" name="Picture 4" descr="http://www.mcs.gov.sa/_layouts/mocs/intro/images/logo-mai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966" y="688205"/>
            <a:ext cx="4855422" cy="672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3084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19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0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6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799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rgbClr val="177B57"/>
              </a:buClr>
              <a:buFont typeface="Arial" pitchFamily="34" charset="0"/>
              <a:buChar char="•"/>
              <a:tabLst/>
              <a:defRPr b="0"/>
            </a:lvl1pPr>
            <a:lvl2pPr marL="628650" indent="-228600">
              <a:buFont typeface="Arial" pitchFamily="34" charset="0"/>
              <a:buChar char="–"/>
              <a:defRPr/>
            </a:lvl2pPr>
            <a:lvl3pPr marL="1074738" indent="-228600">
              <a:defRPr/>
            </a:lvl3pPr>
            <a:lvl4pPr marL="1545336" indent="-22860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893852"/>
            <a:ext cx="9893808" cy="18493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5"/>
          <a:stretch>
            <a:fillRect/>
          </a:stretch>
        </p:blipFill>
        <p:spPr bwMode="auto">
          <a:xfrm>
            <a:off x="0" y="0"/>
            <a:ext cx="580606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5936826" y="5220874"/>
            <a:ext cx="2171700" cy="551090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08052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en-US" sz="2400" b="1" baseline="0" dirty="0" smtClean="0">
                <a:solidFill>
                  <a:srgbClr val="908052"/>
                </a:solidFill>
                <a:latin typeface="Arial" pitchFamily="34" charset="0"/>
                <a:cs typeface="Arial" pitchFamily="34" charset="0"/>
              </a:rPr>
              <a:t> You</a:t>
            </a:r>
            <a:endParaRPr lang="en-US" sz="2400" b="1" dirty="0" smtClean="0">
              <a:solidFill>
                <a:srgbClr val="90805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http://www.mcs.gov.sa/_layouts/mocs/intro/images/logo-mai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966" y="688205"/>
            <a:ext cx="4855422" cy="67207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5"/>
          <a:stretch>
            <a:fillRect/>
          </a:stretch>
        </p:blipFill>
        <p:spPr bwMode="auto">
          <a:xfrm>
            <a:off x="0" y="0"/>
            <a:ext cx="580606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http://www.mcs.gov.sa/_layouts/mocs/intro/images/logo-mai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966" y="688205"/>
            <a:ext cx="4855422" cy="672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155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992799" cy="4590288"/>
          </a:xfr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799" cy="4590000"/>
          </a:xfrm>
          <a:prstGeom prst="rect">
            <a:avLst/>
          </a:prstGeom>
        </p:spPr>
        <p:txBody>
          <a:bodyPr lIns="0" tIns="0" rIns="0" bIns="0"/>
          <a:lstStyle>
            <a:lvl1pPr marL="0" indent="-173038">
              <a:buClr>
                <a:srgbClr val="177B57"/>
              </a:buClr>
              <a:buFont typeface="Arial" pitchFamily="34" charset="0"/>
              <a:buChar char="•"/>
              <a:tabLst/>
              <a:defRPr b="0"/>
            </a:lvl1pPr>
            <a:lvl2pPr marL="628650" indent="-228600">
              <a:buFont typeface="Arial" pitchFamily="34" charset="0"/>
              <a:buChar char="–"/>
              <a:defRPr/>
            </a:lvl2pPr>
            <a:lvl3pPr marL="1074738" indent="-228600">
              <a:defRPr/>
            </a:lvl3pPr>
            <a:lvl4pPr marL="1545336" indent="-22860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2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oleObject" Target="../embeddings/oleObject6.bin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ags" Target="../tags/tag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vmlDrawing" Target="../drawings/vmlDrawing6.v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Picture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900" dirty="0" smtClean="0"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2799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1003300"/>
            <a:ext cx="9906000" cy="0"/>
          </a:xfrm>
          <a:prstGeom prst="line">
            <a:avLst/>
          </a:prstGeom>
          <a:noFill/>
          <a:ln w="44450">
            <a:solidFill>
              <a:srgbClr val="90805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4" r:id="rId4"/>
    <p:sldLayoutId id="2147483655" r:id="rId5"/>
    <p:sldLayoutId id="2147483659" r:id="rId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177B57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177B57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rgbClr val="177B57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rgbClr val="177B57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36744752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90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smtClean="0">
              <a:solidFill>
                <a:srgbClr val="000000"/>
              </a:solidFill>
            </a:endParaRPr>
          </a:p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2799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1003300"/>
            <a:ext cx="9906000" cy="0"/>
          </a:xfrm>
          <a:prstGeom prst="line">
            <a:avLst/>
          </a:prstGeom>
          <a:noFill/>
          <a:ln w="44450">
            <a:solidFill>
              <a:srgbClr val="90805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4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93" r:id="rId10"/>
    <p:sldLayoutId id="21474836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177B57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177B57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rgbClr val="177B57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rgbClr val="177B57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128404421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8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8992799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9259200" y="6674400"/>
            <a:ext cx="190500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smtClean="0">
              <a:solidFill>
                <a:srgbClr val="000000"/>
              </a:solidFill>
            </a:endParaRPr>
          </a:p>
          <a:p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2799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1003300"/>
            <a:ext cx="9906000" cy="0"/>
          </a:xfrm>
          <a:prstGeom prst="line">
            <a:avLst/>
          </a:prstGeom>
          <a:noFill/>
          <a:ln w="44450">
            <a:solidFill>
              <a:srgbClr val="90805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3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177B57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177B57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rgbClr val="177B57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rgbClr val="177B57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167962" y="2080894"/>
            <a:ext cx="5434343" cy="196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وضع الاهداف</a:t>
            </a:r>
            <a:endParaRPr lang="ar-AE" sz="32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5826546" y="4397630"/>
            <a:ext cx="2844000" cy="246037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8670546" y="6333210"/>
            <a:ext cx="1516912" cy="39720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إصدار 1.1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8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ميثاق الاداء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520995" y="1343644"/>
            <a:ext cx="9180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دورة الأداء الوظيفي: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34166" t="15396" r="28542" b="21252"/>
          <a:stretch/>
        </p:blipFill>
        <p:spPr>
          <a:xfrm>
            <a:off x="2497077" y="1911628"/>
            <a:ext cx="4911845" cy="40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6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ميثاق الاداء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075453" y="1083043"/>
            <a:ext cx="76261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الهدف من ميثاق الاداء:</a:t>
            </a:r>
          </a:p>
          <a:p>
            <a:pPr algn="r" rtl="1"/>
            <a:endParaRPr lang="ar-SA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justLow" rtl="1"/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ميثاق الأداء يوضح للموظف والمدير على حد سواء وباتفاق بينهما عن نوعيه الاعمال المراد تحقيقها ضمن فترة دورة الأداء السنوية.</a:t>
            </a:r>
          </a:p>
          <a:p>
            <a:pPr algn="justLow" rtl="1"/>
            <a:endParaRPr lang="ar-SA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justLow" rtl="1"/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هل لميثاق الأداء نموذج:</a:t>
            </a:r>
            <a:endParaRPr lang="ar-SA" b="1" u="sng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justLow" rtl="1"/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تم تصميم نموذج ميثاق الأداء والنماذج المتعلقة بلائحة الأداء على ملفات اكسل يسهل على المستخدم تطبيقها ويمكن تحميل الملفات من خلال زيارة موقع برنامج الملك سلمان على الانترنت من خلال الرابط: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/>
          <a:srcRect l="34166" t="15396" r="28542" b="21252"/>
          <a:stretch/>
        </p:blipFill>
        <p:spPr>
          <a:xfrm>
            <a:off x="8528" y="1168150"/>
            <a:ext cx="2066925" cy="169667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4852" t="10358" r="13857" b="13082"/>
          <a:stretch/>
        </p:blipFill>
        <p:spPr>
          <a:xfrm>
            <a:off x="152400" y="3324225"/>
            <a:ext cx="7702717" cy="29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ميثاق الاداء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075453" y="1343644"/>
            <a:ext cx="762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نماذج ميثاق الاداء: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/>
          <a:srcRect l="34166" t="15396" r="28542" b="21252"/>
          <a:stretch/>
        </p:blipFill>
        <p:spPr>
          <a:xfrm>
            <a:off x="8528" y="1168150"/>
            <a:ext cx="2066925" cy="169667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61979" t="27531" r="1290" b="9118"/>
          <a:stretch/>
        </p:blipFill>
        <p:spPr>
          <a:xfrm>
            <a:off x="6421492" y="2254771"/>
            <a:ext cx="3280144" cy="397804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6"/>
          <a:srcRect l="69896" t="26666" r="729" b="10001"/>
          <a:stretch/>
        </p:blipFill>
        <p:spPr>
          <a:xfrm>
            <a:off x="1977656" y="2254771"/>
            <a:ext cx="3280144" cy="397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7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نموذج ميثاق الاداء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4752975" y="1343644"/>
            <a:ext cx="49486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وضع الاهداف</a:t>
            </a:r>
            <a:r>
              <a:rPr lang="ar-SA" b="1" u="sng" dirty="0">
                <a:solidFill>
                  <a:schemeClr val="tx2"/>
                </a:solidFill>
                <a:latin typeface="Tahoma" panose="020B0604030504040204" pitchFamily="34" charset="0"/>
              </a:rPr>
              <a:t>: </a:t>
            </a:r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ar-SA" sz="1200" b="1" dirty="0" smtClean="0">
                <a:solidFill>
                  <a:schemeClr val="tx2"/>
                </a:solidFill>
                <a:latin typeface="Tahoma" panose="020B0604030504040204" pitchFamily="34" charset="0"/>
              </a:rPr>
              <a:t>وهو </a:t>
            </a:r>
            <a:r>
              <a:rPr lang="ar-SA" sz="1200" b="1" dirty="0">
                <a:solidFill>
                  <a:schemeClr val="tx2"/>
                </a:solidFill>
                <a:latin typeface="Tahoma" panose="020B0604030504040204" pitchFamily="34" charset="0"/>
              </a:rPr>
              <a:t>ما يتوقع من الموظف إنجازه خلال السنة حيث أن هذه الأهداف تساعد الموظف على ضمان التركيز على النواحي الرئيسية الهامة في عمله </a:t>
            </a:r>
            <a:endParaRPr lang="ar-SA" b="1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37065" t="25367" r="1780" b="29244"/>
          <a:stretch/>
        </p:blipFill>
        <p:spPr>
          <a:xfrm>
            <a:off x="1978891" y="2241391"/>
            <a:ext cx="7722745" cy="3224202"/>
          </a:xfrm>
          <a:prstGeom prst="rect">
            <a:avLst/>
          </a:prstGeom>
        </p:spPr>
      </p:pic>
      <p:sp>
        <p:nvSpPr>
          <p:cNvPr id="5" name="وسيلة شرح مستطيلة مستديرة الزوايا 4"/>
          <p:cNvSpPr/>
          <p:nvPr/>
        </p:nvSpPr>
        <p:spPr>
          <a:xfrm>
            <a:off x="1" y="2749485"/>
            <a:ext cx="1858950" cy="577850"/>
          </a:xfrm>
          <a:prstGeom prst="wedgeRoundRectCallout">
            <a:avLst>
              <a:gd name="adj1" fmla="val 55463"/>
              <a:gd name="adj2" fmla="val 86126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بيانات الموظف</a:t>
            </a:r>
          </a:p>
        </p:txBody>
      </p:sp>
      <p:sp>
        <p:nvSpPr>
          <p:cNvPr id="14" name="AutoShape 50"/>
          <p:cNvSpPr>
            <a:spLocks noChangeArrowheads="1"/>
          </p:cNvSpPr>
          <p:nvPr/>
        </p:nvSpPr>
        <p:spPr bwMode="auto">
          <a:xfrm flipH="1">
            <a:off x="1978891" y="3003954"/>
            <a:ext cx="7675154" cy="703825"/>
          </a:xfrm>
          <a:prstGeom prst="homePlate">
            <a:avLst>
              <a:gd name="adj" fmla="val 0"/>
            </a:avLst>
          </a:prstGeom>
          <a:noFill/>
          <a:ln w="5715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 anchorCtr="1"/>
          <a:lstStyle/>
          <a:p>
            <a:pPr algn="ctr" rtl="1"/>
            <a:endParaRPr lang="en-US" sz="11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" name="AutoShape 50"/>
          <p:cNvSpPr>
            <a:spLocks noChangeArrowheads="1"/>
          </p:cNvSpPr>
          <p:nvPr/>
        </p:nvSpPr>
        <p:spPr bwMode="auto">
          <a:xfrm flipH="1">
            <a:off x="1978890" y="3937232"/>
            <a:ext cx="1532659" cy="330373"/>
          </a:xfrm>
          <a:prstGeom prst="homePlate">
            <a:avLst>
              <a:gd name="adj" fmla="val 0"/>
            </a:avLst>
          </a:prstGeom>
          <a:noFill/>
          <a:ln w="5715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 anchorCtr="1"/>
          <a:lstStyle/>
          <a:p>
            <a:pPr algn="ctr" rtl="1"/>
            <a:endParaRPr lang="en-US" sz="11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32450" y="4558345"/>
            <a:ext cx="1872550" cy="1782093"/>
          </a:xfrm>
          <a:prstGeom prst="wedgeRoundRectCallout">
            <a:avLst>
              <a:gd name="adj1" fmla="val 49169"/>
              <a:gd name="adj2" fmla="val -6968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justLow" rtl="1"/>
            <a:r>
              <a:rPr lang="ar-SA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معيار القياس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الجزء المراد قياسه للهدف.</a:t>
            </a:r>
          </a:p>
          <a:p>
            <a:pPr algn="justLow" rtl="1"/>
            <a:r>
              <a:rPr lang="ar-SA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الوزن النسبي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وزن الهدف مقارنة بالأهداف الأخرى من 100.</a:t>
            </a:r>
          </a:p>
          <a:p>
            <a:pPr algn="justLow" rtl="1"/>
            <a:r>
              <a:rPr lang="ar-SA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الناتج المستهدف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القيمة التي يجب ان يحققها الموظف نهاية العام.</a:t>
            </a:r>
          </a:p>
        </p:txBody>
      </p:sp>
      <p:sp>
        <p:nvSpPr>
          <p:cNvPr id="20" name="AutoShape 50"/>
          <p:cNvSpPr>
            <a:spLocks noChangeArrowheads="1"/>
          </p:cNvSpPr>
          <p:nvPr/>
        </p:nvSpPr>
        <p:spPr bwMode="auto">
          <a:xfrm flipH="1">
            <a:off x="3511549" y="4267972"/>
            <a:ext cx="6013451" cy="914033"/>
          </a:xfrm>
          <a:prstGeom prst="homePlate">
            <a:avLst>
              <a:gd name="adj" fmla="val 0"/>
            </a:avLst>
          </a:prstGeom>
          <a:noFill/>
          <a:ln w="5715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 anchorCtr="1"/>
          <a:lstStyle/>
          <a:p>
            <a:pPr algn="ctr" rtl="1"/>
            <a:endParaRPr lang="en-US" sz="11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3511549" y="5762588"/>
            <a:ext cx="6190087" cy="577850"/>
          </a:xfrm>
          <a:prstGeom prst="wedgeRoundRectCallout">
            <a:avLst>
              <a:gd name="adj1" fmla="val 19478"/>
              <a:gd name="adj2" fmla="val -144093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قائمة الأهداف المراد تحقيقها من قبل الموظف. وحسب نص اللائحة يجب ان لا تقل عن 4 اهداف ولا تزيد عن 7</a:t>
            </a:r>
          </a:p>
        </p:txBody>
      </p:sp>
      <p:sp>
        <p:nvSpPr>
          <p:cNvPr id="17" name="Rectangle 4"/>
          <p:cNvSpPr/>
          <p:nvPr/>
        </p:nvSpPr>
        <p:spPr>
          <a:xfrm>
            <a:off x="147649" y="1462206"/>
            <a:ext cx="1256465" cy="5542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الأهداف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6"/>
          <p:cNvSpPr/>
          <p:nvPr/>
        </p:nvSpPr>
        <p:spPr>
          <a:xfrm>
            <a:off x="147649" y="1092724"/>
            <a:ext cx="1256465" cy="300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ماذا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نموذج ميثاق الاداء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724275" y="1343644"/>
            <a:ext cx="5977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u="sng" dirty="0" err="1" smtClean="0">
                <a:solidFill>
                  <a:schemeClr val="tx2"/>
                </a:solidFill>
                <a:latin typeface="Tahoma" panose="020B0604030504040204" pitchFamily="34" charset="0"/>
              </a:rPr>
              <a:t>الجدارات</a:t>
            </a:r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: </a:t>
            </a:r>
            <a:r>
              <a:rPr lang="ar-SA" sz="1200" b="1" dirty="0">
                <a:solidFill>
                  <a:schemeClr val="tx2"/>
                </a:solidFill>
                <a:latin typeface="Tahoma" panose="020B0604030504040204" pitchFamily="34" charset="0"/>
              </a:rPr>
              <a:t>الأسلوب أو الآلية التي تحدد كيفية إنجاز الموظف لأهدافه من خلال منظومة من الكفاءات </a:t>
            </a:r>
            <a:r>
              <a:rPr lang="ar-SA" sz="1200" b="1" dirty="0" smtClean="0">
                <a:solidFill>
                  <a:schemeClr val="tx2"/>
                </a:solidFill>
                <a:latin typeface="Tahoma" panose="020B0604030504040204" pitchFamily="34" charset="0"/>
              </a:rPr>
              <a:t>السلوكية</a:t>
            </a:r>
            <a:r>
              <a:rPr lang="ar-SA" dirty="0" smtClean="0"/>
              <a:t>.</a:t>
            </a:r>
            <a:endParaRPr lang="ar-SA" b="1" u="sng" dirty="0" smtClean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39725" t="29149" r="1764" b="13546"/>
          <a:stretch/>
        </p:blipFill>
        <p:spPr>
          <a:xfrm>
            <a:off x="2645924" y="2033109"/>
            <a:ext cx="7055713" cy="3887056"/>
          </a:xfrm>
          <a:prstGeom prst="rect">
            <a:avLst/>
          </a:prstGeom>
        </p:spPr>
      </p:pic>
      <p:sp>
        <p:nvSpPr>
          <p:cNvPr id="17" name="AutoShape 50"/>
          <p:cNvSpPr>
            <a:spLocks noChangeArrowheads="1"/>
          </p:cNvSpPr>
          <p:nvPr/>
        </p:nvSpPr>
        <p:spPr bwMode="auto">
          <a:xfrm flipH="1">
            <a:off x="7473951" y="2327527"/>
            <a:ext cx="2103894" cy="3122700"/>
          </a:xfrm>
          <a:prstGeom prst="homePlate">
            <a:avLst>
              <a:gd name="adj" fmla="val 0"/>
            </a:avLst>
          </a:prstGeom>
          <a:noFill/>
          <a:ln w="5715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 anchorCtr="1"/>
          <a:lstStyle/>
          <a:p>
            <a:pPr algn="ctr" rtl="1"/>
            <a:endParaRPr lang="en-US" sz="11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 flipH="1">
            <a:off x="3181351" y="2333876"/>
            <a:ext cx="3371849" cy="3116351"/>
          </a:xfrm>
          <a:prstGeom prst="homePlate">
            <a:avLst>
              <a:gd name="adj" fmla="val 0"/>
            </a:avLst>
          </a:prstGeom>
          <a:noFill/>
          <a:ln w="5715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 anchorCtr="1"/>
          <a:lstStyle/>
          <a:p>
            <a:pPr algn="ctr" rtl="1"/>
            <a:endParaRPr lang="en-US" sz="11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2" name="AutoShape 50"/>
          <p:cNvSpPr>
            <a:spLocks noChangeArrowheads="1"/>
          </p:cNvSpPr>
          <p:nvPr/>
        </p:nvSpPr>
        <p:spPr bwMode="auto">
          <a:xfrm flipH="1">
            <a:off x="6553199" y="4180227"/>
            <a:ext cx="920751" cy="1391569"/>
          </a:xfrm>
          <a:prstGeom prst="homePlate">
            <a:avLst>
              <a:gd name="adj" fmla="val 0"/>
            </a:avLst>
          </a:prstGeom>
          <a:noFill/>
          <a:ln w="5715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 anchorCtr="1"/>
          <a:lstStyle/>
          <a:p>
            <a:pPr algn="ctr" rtl="1"/>
            <a:endParaRPr lang="en-US" sz="11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3" name="AutoShape 50"/>
          <p:cNvSpPr>
            <a:spLocks noChangeArrowheads="1"/>
          </p:cNvSpPr>
          <p:nvPr/>
        </p:nvSpPr>
        <p:spPr bwMode="auto">
          <a:xfrm flipH="1">
            <a:off x="2645923" y="2315248"/>
            <a:ext cx="535426" cy="447096"/>
          </a:xfrm>
          <a:prstGeom prst="homePlate">
            <a:avLst>
              <a:gd name="adj" fmla="val 0"/>
            </a:avLst>
          </a:prstGeom>
          <a:noFill/>
          <a:ln w="5715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 anchorCtr="1"/>
          <a:lstStyle/>
          <a:p>
            <a:pPr algn="ctr" rtl="1"/>
            <a:endParaRPr lang="en-US" sz="11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4" name="وسيلة شرح مستطيلة مستديرة الزوايا 23"/>
          <p:cNvSpPr/>
          <p:nvPr/>
        </p:nvSpPr>
        <p:spPr>
          <a:xfrm>
            <a:off x="7473949" y="5937948"/>
            <a:ext cx="2227688" cy="415614"/>
          </a:xfrm>
          <a:prstGeom prst="wedgeRoundRectCallout">
            <a:avLst>
              <a:gd name="adj1" fmla="val 8095"/>
              <a:gd name="adj2" fmla="val -13969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justLow"/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مجموعه </a:t>
            </a:r>
            <a:r>
              <a:rPr lang="ar-SA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الجدارات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الثابتة المخصص للوظائف غير الإشراقية</a:t>
            </a:r>
          </a:p>
        </p:txBody>
      </p:sp>
      <p:sp>
        <p:nvSpPr>
          <p:cNvPr id="25" name="وسيلة شرح مستطيلة مستديرة الزوايا 24"/>
          <p:cNvSpPr/>
          <p:nvPr/>
        </p:nvSpPr>
        <p:spPr>
          <a:xfrm>
            <a:off x="113868" y="5866512"/>
            <a:ext cx="3371848" cy="487050"/>
          </a:xfrm>
          <a:prstGeom prst="wedgeRoundRectCallout">
            <a:avLst>
              <a:gd name="adj1" fmla="val 42747"/>
              <a:gd name="adj2" fmla="val -13969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لكل جدارة مجموعه من السلوك الأساسية وهي ثابته.</a:t>
            </a:r>
          </a:p>
        </p:txBody>
      </p:sp>
      <p:sp>
        <p:nvSpPr>
          <p:cNvPr id="26" name="وسيلة شرح مستطيلة مستديرة الزوايا 25"/>
          <p:cNvSpPr/>
          <p:nvPr/>
        </p:nvSpPr>
        <p:spPr>
          <a:xfrm>
            <a:off x="32912" y="2742783"/>
            <a:ext cx="2227688" cy="1807882"/>
          </a:xfrm>
          <a:prstGeom prst="wedgeRoundRectCallout">
            <a:avLst>
              <a:gd name="adj1" fmla="val 66245"/>
              <a:gd name="adj2" fmla="val -4946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justLow" rtl="1"/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ما هو الحد الأدنى الذي يجب ان لا يقل عنه الموظف في الجدارة. ويمكن معرفة الوصف السلوكي لكل مستوى من مستويات </a:t>
            </a:r>
            <a:r>
              <a:rPr lang="ar-SA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الجداره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الخمسة من خلال الرجوع لقاموس </a:t>
            </a:r>
            <a:r>
              <a:rPr lang="ar-SA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الجدارات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يجب ان يتم وضع المستوى الثالث او الرابع وفقا لحاجه العمل</a:t>
            </a:r>
          </a:p>
        </p:txBody>
      </p:sp>
      <p:sp>
        <p:nvSpPr>
          <p:cNvPr id="27" name="وسيلة شرح مستطيلة مستديرة الزوايا 26"/>
          <p:cNvSpPr/>
          <p:nvPr/>
        </p:nvSpPr>
        <p:spPr>
          <a:xfrm>
            <a:off x="4785884" y="5937948"/>
            <a:ext cx="2227688" cy="415613"/>
          </a:xfrm>
          <a:prstGeom prst="wedgeRoundRectCallout">
            <a:avLst>
              <a:gd name="adj1" fmla="val 40020"/>
              <a:gd name="adj2" fmla="val -13530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justLow" rtl="1"/>
            <a:r>
              <a:rPr lang="ar-S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وزن 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الجدارة مقارنة </a:t>
            </a:r>
            <a:r>
              <a:rPr lang="ar-SA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بالجدارات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الأخرى </a:t>
            </a:r>
            <a:r>
              <a:rPr lang="ar-S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من 100.</a:t>
            </a:r>
          </a:p>
        </p:txBody>
      </p:sp>
      <p:sp>
        <p:nvSpPr>
          <p:cNvPr id="19" name="Rectangle 4"/>
          <p:cNvSpPr/>
          <p:nvPr/>
        </p:nvSpPr>
        <p:spPr>
          <a:xfrm>
            <a:off x="147649" y="1462206"/>
            <a:ext cx="1256465" cy="55425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الكفاءات / </a:t>
            </a:r>
            <a:r>
              <a:rPr lang="ar-SA" sz="1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الجدارات</a:t>
            </a:r>
            <a:endParaRPr lang="en-US" sz="1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6"/>
          <p:cNvSpPr/>
          <p:nvPr/>
        </p:nvSpPr>
        <p:spPr>
          <a:xfrm>
            <a:off x="147649" y="1092724"/>
            <a:ext cx="1256465" cy="300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كيف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0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الوصف السلوكي </a:t>
            </a:r>
            <a:r>
              <a:rPr lang="ar-SA" dirty="0" err="1" smtClean="0"/>
              <a:t>للجدارات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l="17996" t="19065" r="15337" b="16456"/>
          <a:stretch/>
        </p:blipFill>
        <p:spPr>
          <a:xfrm>
            <a:off x="203200" y="1214379"/>
            <a:ext cx="9448800" cy="51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l="39299" t="38795" r="3041" b="43616"/>
          <a:stretch/>
        </p:blipFill>
        <p:spPr>
          <a:xfrm>
            <a:off x="2413543" y="4351807"/>
            <a:ext cx="7288093" cy="1809345"/>
          </a:xfrm>
          <a:prstGeom prst="rect">
            <a:avLst/>
          </a:prstGeom>
        </p:spPr>
      </p:pic>
      <p:sp>
        <p:nvSpPr>
          <p:cNvPr id="31" name="وسيلة شرح مستطيلة مستديرة الزوايا 30"/>
          <p:cNvSpPr/>
          <p:nvPr/>
        </p:nvSpPr>
        <p:spPr>
          <a:xfrm>
            <a:off x="4450079" y="3666875"/>
            <a:ext cx="5251557" cy="577850"/>
          </a:xfrm>
          <a:prstGeom prst="wedgeRoundRectCallout">
            <a:avLst>
              <a:gd name="adj1" fmla="val 804"/>
              <a:gd name="adj2" fmla="val 206676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justLow" rtl="1"/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هذه القيم يقوم ملف </a:t>
            </a:r>
            <a:r>
              <a:rPr lang="ar-SA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الاكسل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في نموذج تقييم الأداء بالحصول عليها من نموذج ميثاق الأداء كما كتبت</a:t>
            </a:r>
            <a:endParaRPr lang="ar-SA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890600" y="621194"/>
            <a:ext cx="193514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divo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cs typeface="Sakkal Majalla"/>
              </a:rPr>
              <a:t>مرحلة دعم ومتابعة تطبيق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/>
              <a:t>نموذج تقييم الاداء الوظيفي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520995" y="1343644"/>
            <a:ext cx="9180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يتم تعبئة النموذج اثناء تقييم الموظف خلال التقييم النصف سنوي او التقييم السنوي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43956" t="49007" r="1764" b="26028"/>
          <a:stretch/>
        </p:blipFill>
        <p:spPr>
          <a:xfrm>
            <a:off x="2458720" y="1765887"/>
            <a:ext cx="7242916" cy="1755526"/>
          </a:xfrm>
          <a:prstGeom prst="rect">
            <a:avLst/>
          </a:prstGeom>
        </p:spPr>
      </p:pic>
      <p:sp>
        <p:nvSpPr>
          <p:cNvPr id="19" name="AutoShape 50"/>
          <p:cNvSpPr>
            <a:spLocks noChangeArrowheads="1"/>
          </p:cNvSpPr>
          <p:nvPr/>
        </p:nvSpPr>
        <p:spPr bwMode="auto">
          <a:xfrm flipH="1">
            <a:off x="2458719" y="1973062"/>
            <a:ext cx="1991360" cy="447096"/>
          </a:xfrm>
          <a:prstGeom prst="homePlate">
            <a:avLst>
              <a:gd name="adj" fmla="val 0"/>
            </a:avLst>
          </a:prstGeom>
          <a:noFill/>
          <a:ln w="5715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 anchorCtr="1"/>
          <a:lstStyle/>
          <a:p>
            <a:pPr algn="ctr" rtl="1"/>
            <a:endParaRPr lang="en-US" sz="11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0" name="AutoShape 50"/>
          <p:cNvSpPr>
            <a:spLocks noChangeArrowheads="1"/>
          </p:cNvSpPr>
          <p:nvPr/>
        </p:nvSpPr>
        <p:spPr bwMode="auto">
          <a:xfrm flipH="1">
            <a:off x="4450079" y="2008622"/>
            <a:ext cx="5110480" cy="1186698"/>
          </a:xfrm>
          <a:prstGeom prst="homePlate">
            <a:avLst>
              <a:gd name="adj" fmla="val 0"/>
            </a:avLst>
          </a:prstGeom>
          <a:noFill/>
          <a:ln w="5715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 anchorCtr="1"/>
          <a:lstStyle/>
          <a:p>
            <a:pPr algn="ctr" rtl="1"/>
            <a:endParaRPr lang="en-US" sz="11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1" name="AutoShape 50"/>
          <p:cNvSpPr>
            <a:spLocks noChangeArrowheads="1"/>
          </p:cNvSpPr>
          <p:nvPr/>
        </p:nvSpPr>
        <p:spPr bwMode="auto">
          <a:xfrm flipH="1">
            <a:off x="3439160" y="5186680"/>
            <a:ext cx="4104640" cy="963404"/>
          </a:xfrm>
          <a:prstGeom prst="homePlate">
            <a:avLst>
              <a:gd name="adj" fmla="val 0"/>
            </a:avLst>
          </a:prstGeom>
          <a:noFill/>
          <a:ln w="5715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 anchorCtr="1"/>
          <a:lstStyle/>
          <a:p>
            <a:pPr algn="ctr" rtl="1"/>
            <a:endParaRPr lang="en-US" sz="11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8" name="AutoShape 50"/>
          <p:cNvSpPr>
            <a:spLocks noChangeArrowheads="1"/>
          </p:cNvSpPr>
          <p:nvPr/>
        </p:nvSpPr>
        <p:spPr bwMode="auto">
          <a:xfrm flipH="1">
            <a:off x="2504438" y="4713283"/>
            <a:ext cx="934721" cy="813758"/>
          </a:xfrm>
          <a:prstGeom prst="homePlate">
            <a:avLst>
              <a:gd name="adj" fmla="val 0"/>
            </a:avLst>
          </a:prstGeom>
          <a:noFill/>
          <a:ln w="5715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 anchorCtr="1"/>
          <a:lstStyle/>
          <a:p>
            <a:pPr algn="ctr" rtl="1"/>
            <a:endParaRPr lang="en-US" sz="1100" b="1" dirty="0">
              <a:solidFill>
                <a:srgbClr val="000000"/>
              </a:solidFill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29" name="وسيلة شرح مستطيلة مستديرة الزوايا 28"/>
          <p:cNvSpPr/>
          <p:nvPr/>
        </p:nvSpPr>
        <p:spPr>
          <a:xfrm>
            <a:off x="4450079" y="3666875"/>
            <a:ext cx="5251557" cy="577850"/>
          </a:xfrm>
          <a:prstGeom prst="wedgeRoundRectCallout">
            <a:avLst>
              <a:gd name="adj1" fmla="val -1711"/>
              <a:gd name="adj2" fmla="val -128269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justLow" rtl="1"/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هذه القيم يقوم ملف </a:t>
            </a:r>
            <a:r>
              <a:rPr lang="ar-SA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الاكسل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في نموذج تقييم الأداء بالحصول عليها من نموذج ميثاق الأداء كما كتبت</a:t>
            </a:r>
            <a:endParaRPr lang="ar-SA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وسيلة شرح مستطيلة مستديرة الزوايا 31"/>
          <p:cNvSpPr/>
          <p:nvPr/>
        </p:nvSpPr>
        <p:spPr>
          <a:xfrm>
            <a:off x="76200" y="2396203"/>
            <a:ext cx="2196266" cy="2527657"/>
          </a:xfrm>
          <a:prstGeom prst="wedgeRoundRectCallout">
            <a:avLst>
              <a:gd name="adj1" fmla="val 58327"/>
              <a:gd name="adj2" fmla="val -60224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justLow" rtl="1"/>
            <a:r>
              <a:rPr lang="ar-SA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الناتج المستهدف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القيمة المسجلة في ميثاق الاداء.</a:t>
            </a:r>
          </a:p>
          <a:p>
            <a:pPr algn="justLow" rtl="1"/>
            <a:r>
              <a:rPr lang="ar-SA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الناتج الفعلي: القيمة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التي حققها الموظف نهاية العام.</a:t>
            </a:r>
          </a:p>
          <a:p>
            <a:pPr algn="justLow" rtl="1"/>
            <a:r>
              <a:rPr lang="ar-SA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الفرق بين الناتجين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يقوم ملف </a:t>
            </a:r>
            <a:r>
              <a:rPr lang="ar-SA" sz="1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الاكسل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باحتساب الفرق بين القيمتين.</a:t>
            </a:r>
          </a:p>
          <a:p>
            <a:pPr algn="justLow" rtl="1"/>
            <a:r>
              <a:rPr lang="ar-SA" sz="1400" b="1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النتيجة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وفقا للفرق بين الناتجين يحتسب الملف القيمة النهائية التي حصلها عليها الموظف من 5 في هذا الهدف</a:t>
            </a:r>
            <a:endParaRPr lang="ar-SA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ميثاق الاداء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2075453" y="1343644"/>
            <a:ext cx="762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نماذج ميثاق الاداء:</a:t>
            </a: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/>
          <a:srcRect l="34166" t="15396" r="28542" b="21252"/>
          <a:stretch/>
        </p:blipFill>
        <p:spPr>
          <a:xfrm>
            <a:off x="8528" y="1168150"/>
            <a:ext cx="2066925" cy="169667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/>
          <a:srcRect l="72187" t="27037" r="937" b="9074"/>
          <a:stretch/>
        </p:blipFill>
        <p:spPr>
          <a:xfrm>
            <a:off x="2857500" y="1343644"/>
            <a:ext cx="4914900" cy="506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مستطيل 1"/>
          <p:cNvSpPr/>
          <p:nvPr/>
        </p:nvSpPr>
        <p:spPr>
          <a:xfrm>
            <a:off x="2934659" y="2915913"/>
            <a:ext cx="403668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sz="9600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شكرا لكم </a:t>
            </a:r>
            <a:endParaRPr lang="ar-SA" sz="9600" b="1" u="sng" dirty="0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6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ماهي مصادر الاهداف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رسم تخطيطي 5"/>
          <p:cNvGraphicFramePr/>
          <p:nvPr>
            <p:extLst>
              <p:ext uri="{D42A27DB-BD31-4B8C-83A1-F6EECF244321}">
                <p14:modId xmlns:p14="http://schemas.microsoft.com/office/powerpoint/2010/main" val="1063390426"/>
              </p:ext>
            </p:extLst>
          </p:nvPr>
        </p:nvGraphicFramePr>
        <p:xfrm>
          <a:off x="322225" y="1318438"/>
          <a:ext cx="9261549" cy="5032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786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كيف تتم عملية صياغة الهدف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مربع نص 1"/>
          <p:cNvSpPr txBox="1"/>
          <p:nvPr/>
        </p:nvSpPr>
        <p:spPr>
          <a:xfrm>
            <a:off x="552893" y="1057837"/>
            <a:ext cx="8897106" cy="79731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 rtl="1"/>
            <a:r>
              <a:rPr lang="ar-SA" sz="20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هناك العديد من العمليات لصياغة الأهداف, لكن ابرزها وأكثرها استخدام </a:t>
            </a:r>
            <a:r>
              <a:rPr lang="ar-SA" sz="20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هو </a:t>
            </a:r>
            <a:endParaRPr lang="ar-SA" sz="20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SA" sz="2000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SA" sz="2000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نموذج </a:t>
            </a:r>
            <a:r>
              <a:rPr lang="ar-SA" sz="2000" u="sng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الهدف الذكي </a:t>
            </a:r>
            <a:r>
              <a:rPr lang="en-US" sz="2000" u="sng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SMART Model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5958478" y="2312795"/>
            <a:ext cx="2178859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محدد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5958478" y="3004096"/>
            <a:ext cx="2178859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قابل للقياس</a:t>
            </a:r>
            <a:endParaRPr lang="ar-QA" sz="2400" b="1" dirty="0">
              <a:solidFill>
                <a:schemeClr val="bg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994197" y="3695397"/>
            <a:ext cx="2143140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قابل للتحقيق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5994197" y="4391547"/>
            <a:ext cx="2143140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واقعي</a:t>
            </a:r>
            <a:endParaRPr lang="ar-QA" sz="1600" b="1" dirty="0">
              <a:solidFill>
                <a:schemeClr val="bg1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5958478" y="5093927"/>
            <a:ext cx="2143140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محدد بزمن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2537637" y="2310010"/>
            <a:ext cx="2141520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pecific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2536017" y="3002289"/>
            <a:ext cx="2143140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easurable</a:t>
            </a:r>
            <a:endParaRPr lang="ar-QA" sz="2400" b="1" dirty="0">
              <a:solidFill>
                <a:schemeClr val="bg1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2536017" y="3694568"/>
            <a:ext cx="2143140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chievable  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536017" y="4391547"/>
            <a:ext cx="2143140" cy="46166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ealistic 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ar-QA" sz="1600" b="1" dirty="0">
              <a:solidFill>
                <a:schemeClr val="bg1"/>
              </a:solidFill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2536017" y="5088526"/>
            <a:ext cx="2143140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400" b="1" dirty="0">
                <a:solidFill>
                  <a:srgbClr val="FFFFFF"/>
                </a:solidFill>
                <a:latin typeface="Times New Roman" pitchFamily="18" charset="0"/>
              </a:rPr>
              <a:t>ime-bound</a:t>
            </a:r>
            <a:endParaRPr lang="ar-QA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63631" y="2140978"/>
            <a:ext cx="526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>
                <a:ln/>
                <a:solidFill>
                  <a:schemeClr val="accent4"/>
                </a:solidFill>
              </a:rPr>
              <a:t>S</a:t>
            </a:r>
            <a:endParaRPr lang="ar-SA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1049205" y="3567292"/>
            <a:ext cx="554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</a:rPr>
              <a:t>A</a:t>
            </a:r>
            <a:endParaRPr lang="ar-SA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078057" y="4994976"/>
            <a:ext cx="497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smtClean="0">
                <a:ln/>
                <a:solidFill>
                  <a:schemeClr val="accent4"/>
                </a:solidFill>
                <a:effectLst/>
              </a:rPr>
              <a:t>T</a:t>
            </a:r>
            <a:endParaRPr lang="ar-SA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1005924" y="2822127"/>
            <a:ext cx="612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endParaRPr lang="ar-SA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1049202" y="4268494"/>
            <a:ext cx="5549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  <a:endParaRPr lang="ar-SA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4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5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كيف تتم عملية صياغة الهدف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269358" y="1171193"/>
            <a:ext cx="918064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u="sng" dirty="0">
                <a:solidFill>
                  <a:schemeClr val="tx2"/>
                </a:solidFill>
                <a:latin typeface="Tahoma" panose="020B0604030504040204" pitchFamily="34" charset="0"/>
              </a:rPr>
              <a:t>الشرط الأول / محدد </a:t>
            </a:r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:</a:t>
            </a:r>
          </a:p>
          <a:p>
            <a:pPr algn="r" rtl="1"/>
            <a:endParaRPr lang="ar-SA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justLow" rtl="1"/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كثير من الناس يضع أهدافا ، ولكن أهدافهم تكون ضبابية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غير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واضحة المعالم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، لذا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لابد أن تكون الأهداف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محددة.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وكي تكون الأهداف واضحة علينا أن تكون أهدافنا مصاغة باستخدام النماذج التالية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:</a:t>
            </a:r>
          </a:p>
          <a:p>
            <a:pPr algn="justLow" rtl="1"/>
            <a:endParaRPr lang="ar-SA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r" rtl="1"/>
            <a:endParaRPr lang="ar-SA" sz="1600" dirty="0">
              <a:solidFill>
                <a:srgbClr val="FF0000"/>
              </a:solidFill>
              <a:latin typeface="Tahoma" panose="020B0604030504040204" pitchFamily="34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ar-SA" dirty="0">
              <a:latin typeface="Tahoma" panose="020B0604030504040204" pitchFamily="34" charset="0"/>
            </a:endParaRPr>
          </a:p>
          <a:p>
            <a:pPr algn="r" rtl="1"/>
            <a:endParaRPr lang="ar-SA" b="1" u="sng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r" rtl="1"/>
            <a:r>
              <a:rPr lang="ar-SA" b="1" u="sng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مثال </a:t>
            </a:r>
            <a:r>
              <a:rPr lang="ar-SA" b="1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السلوك المعين </a:t>
            </a:r>
            <a:r>
              <a:rPr lang="ar-SA" dirty="0">
                <a:latin typeface="Tahoma" panose="020B0604030504040204" pitchFamily="34" charset="0"/>
              </a:rPr>
              <a:t>: </a:t>
            </a:r>
            <a:endParaRPr lang="ar-SA" dirty="0" smtClean="0">
              <a:latin typeface="Tahoma" panose="020B0604030504040204" pitchFamily="34" charset="0"/>
            </a:endParaRPr>
          </a:p>
          <a:p>
            <a:pPr algn="r" rtl="1"/>
            <a:r>
              <a:rPr lang="ar-SA" dirty="0">
                <a:latin typeface="Tahoma" panose="020B0604030504040204" pitchFamily="34" charset="0"/>
              </a:rPr>
              <a:t> </a:t>
            </a:r>
            <a:r>
              <a:rPr lang="ar-SA" dirty="0" smtClean="0">
                <a:latin typeface="Tahoma" panose="020B0604030504040204" pitchFamily="34" charset="0"/>
              </a:rPr>
              <a:t> التعامل </a:t>
            </a:r>
            <a:r>
              <a:rPr lang="ar-SA" dirty="0">
                <a:latin typeface="Tahoma" panose="020B0604030504040204" pitchFamily="34" charset="0"/>
              </a:rPr>
              <a:t>مع أولادي من </a:t>
            </a:r>
            <a:r>
              <a:rPr lang="ar-SA" u="sng" dirty="0">
                <a:solidFill>
                  <a:srgbClr val="00B050"/>
                </a:solidFill>
                <a:latin typeface="Tahoma" panose="020B0604030504040204" pitchFamily="34" charset="0"/>
              </a:rPr>
              <a:t>خلال الحوار البناء </a:t>
            </a:r>
            <a:r>
              <a:rPr lang="ar-SA" dirty="0">
                <a:latin typeface="Tahoma" panose="020B0604030504040204" pitchFamily="34" charset="0"/>
              </a:rPr>
              <a:t>، استخدام </a:t>
            </a:r>
            <a:r>
              <a:rPr lang="ar-SA" dirty="0" smtClean="0">
                <a:latin typeface="Tahoma" panose="020B0604030504040204" pitchFamily="34" charset="0"/>
              </a:rPr>
              <a:t>تطبيق ذكي </a:t>
            </a:r>
            <a:r>
              <a:rPr lang="ar-SA" u="sng" dirty="0" smtClean="0">
                <a:solidFill>
                  <a:srgbClr val="00B050"/>
                </a:solidFill>
                <a:latin typeface="Tahoma" panose="020B0604030504040204" pitchFamily="34" charset="0"/>
              </a:rPr>
              <a:t>لتنظيم </a:t>
            </a:r>
            <a:r>
              <a:rPr lang="ar-SA" u="sng" dirty="0">
                <a:solidFill>
                  <a:srgbClr val="00B050"/>
                </a:solidFill>
                <a:latin typeface="Tahoma" panose="020B0604030504040204" pitchFamily="34" charset="0"/>
              </a:rPr>
              <a:t>وقتي </a:t>
            </a:r>
            <a:r>
              <a:rPr lang="ar-SA" dirty="0" smtClean="0">
                <a:latin typeface="Tahoma" panose="020B0604030504040204" pitchFamily="34" charset="0"/>
              </a:rPr>
              <a:t>، </a:t>
            </a:r>
            <a:r>
              <a:rPr lang="ar-SA" dirty="0">
                <a:latin typeface="Tahoma" panose="020B0604030504040204" pitchFamily="34" charset="0"/>
              </a:rPr>
              <a:t>تخصيص ٣ ساعات يوميا </a:t>
            </a:r>
            <a:r>
              <a:rPr lang="ar-S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للدراسة</a:t>
            </a:r>
            <a:r>
              <a:rPr lang="ar-SA" dirty="0">
                <a:solidFill>
                  <a:srgbClr val="00B050"/>
                </a:solidFill>
                <a:latin typeface="Tahoma" panose="020B0604030504040204" pitchFamily="34" charset="0"/>
              </a:rPr>
              <a:t> </a:t>
            </a:r>
            <a:r>
              <a:rPr lang="ar-SA" dirty="0">
                <a:latin typeface="Tahoma" panose="020B0604030504040204" pitchFamily="34" charset="0"/>
              </a:rPr>
              <a:t>هذا الفصل </a:t>
            </a:r>
            <a:r>
              <a:rPr lang="ar-SA" dirty="0" smtClean="0">
                <a:latin typeface="Tahoma" panose="020B0604030504040204" pitchFamily="34" charset="0"/>
              </a:rPr>
              <a:t>.</a:t>
            </a:r>
          </a:p>
          <a:p>
            <a:pPr algn="r" rtl="1"/>
            <a:endParaRPr lang="ar-SA" dirty="0">
              <a:latin typeface="Tahoma" panose="020B0604030504040204" pitchFamily="34" charset="0"/>
            </a:endParaRPr>
          </a:p>
          <a:p>
            <a:pPr algn="r" rtl="1"/>
            <a:endParaRPr lang="ar-SA" b="1" u="sng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r" rtl="1"/>
            <a:endParaRPr lang="ar-SA" b="1" u="sng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r" rtl="1"/>
            <a:endParaRPr lang="ar-SA" b="1" u="sng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r" rtl="1"/>
            <a:r>
              <a:rPr lang="ar-SA" b="1" u="sng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مثال </a:t>
            </a:r>
            <a:r>
              <a:rPr lang="ar-SA" b="1" u="sng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للتملك </a:t>
            </a:r>
            <a:r>
              <a:rPr lang="ar-SA" dirty="0" smtClean="0">
                <a:latin typeface="Tahoma" panose="020B0604030504040204" pitchFamily="34" charset="0"/>
              </a:rPr>
              <a:t>:</a:t>
            </a:r>
          </a:p>
          <a:p>
            <a:pPr algn="r" rtl="1"/>
            <a:r>
              <a:rPr lang="ar-SA" dirty="0">
                <a:latin typeface="Tahoma" panose="020B0604030504040204" pitchFamily="34" charset="0"/>
              </a:rPr>
              <a:t> </a:t>
            </a:r>
            <a:r>
              <a:rPr lang="ar-SA" dirty="0" smtClean="0">
                <a:latin typeface="Tahoma" panose="020B0604030504040204" pitchFamily="34" charset="0"/>
              </a:rPr>
              <a:t>  الحصول </a:t>
            </a:r>
            <a:r>
              <a:rPr lang="ar-SA" dirty="0">
                <a:latin typeface="Tahoma" panose="020B0604030504040204" pitchFamily="34" charset="0"/>
              </a:rPr>
              <a:t>على </a:t>
            </a:r>
            <a:r>
              <a:rPr lang="ar-SA" u="sng" dirty="0">
                <a:solidFill>
                  <a:srgbClr val="00B050"/>
                </a:solidFill>
                <a:latin typeface="Tahoma" panose="020B0604030504040204" pitchFamily="34" charset="0"/>
              </a:rPr>
              <a:t>شهادة الماجستير </a:t>
            </a:r>
            <a:r>
              <a:rPr lang="ar-SA" dirty="0">
                <a:latin typeface="Tahoma" panose="020B0604030504040204" pitchFamily="34" charset="0"/>
              </a:rPr>
              <a:t>في الحقوق بعد خمس سنوات </a:t>
            </a:r>
            <a:r>
              <a:rPr lang="ar-SA" dirty="0" smtClean="0">
                <a:latin typeface="Tahoma" panose="020B0604030504040204" pitchFamily="34" charset="0"/>
              </a:rPr>
              <a:t>، </a:t>
            </a:r>
            <a:r>
              <a:rPr lang="ar-SA" dirty="0">
                <a:latin typeface="Tahoma" panose="020B0604030504040204" pitchFamily="34" charset="0"/>
              </a:rPr>
              <a:t>امتلاك </a:t>
            </a:r>
            <a:r>
              <a:rPr lang="ar-SA" u="sng" dirty="0">
                <a:solidFill>
                  <a:srgbClr val="00B050"/>
                </a:solidFill>
                <a:latin typeface="Tahoma" panose="020B0604030504040204" pitchFamily="34" charset="0"/>
              </a:rPr>
              <a:t>شقة</a:t>
            </a:r>
            <a:r>
              <a:rPr lang="ar-SA" dirty="0">
                <a:solidFill>
                  <a:srgbClr val="00B050"/>
                </a:solidFill>
                <a:latin typeface="Tahoma" panose="020B0604030504040204" pitchFamily="34" charset="0"/>
              </a:rPr>
              <a:t> </a:t>
            </a:r>
            <a:r>
              <a:rPr lang="ar-SA" dirty="0">
                <a:latin typeface="Tahoma" panose="020B0604030504040204" pitchFamily="34" charset="0"/>
              </a:rPr>
              <a:t>في إحدى عواصم السياحة المشهورة خلال ٣ سنوات ، توفير مبلغ </a:t>
            </a:r>
            <a:r>
              <a:rPr lang="ar-SA" u="sng" dirty="0">
                <a:solidFill>
                  <a:srgbClr val="00B050"/>
                </a:solidFill>
                <a:latin typeface="Tahoma" panose="020B0604030504040204" pitchFamily="34" charset="0"/>
              </a:rPr>
              <a:t>٥٠ ألف </a:t>
            </a:r>
            <a:r>
              <a:rPr lang="ar-SA" dirty="0">
                <a:latin typeface="Tahoma" panose="020B0604030504040204" pitchFamily="34" charset="0"/>
              </a:rPr>
              <a:t>هذه السنة .</a:t>
            </a:r>
            <a:endParaRPr lang="ar-SA" dirty="0">
              <a:effectLst/>
              <a:latin typeface="Tahoma" panose="020B0604030504040204" pitchFamily="34" charset="0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7112564" y="2624272"/>
            <a:ext cx="2178859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latin typeface="Times New Roman" pitchFamily="18" charset="0"/>
              </a:rPr>
              <a:t>سلوك معين 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7112564" y="4611393"/>
            <a:ext cx="2178859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latin typeface="Times New Roman" pitchFamily="18" charset="0"/>
              </a:rPr>
              <a:t>تملك </a:t>
            </a:r>
            <a:r>
              <a:rPr lang="ar-SA" sz="2400" b="1" dirty="0" err="1" smtClean="0">
                <a:solidFill>
                  <a:schemeClr val="bg1"/>
                </a:solidFill>
                <a:latin typeface="Times New Roman" pitchFamily="18" charset="0"/>
              </a:rPr>
              <a:t>شي</a:t>
            </a: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ar-SA" sz="2400" b="1" dirty="0">
                <a:solidFill>
                  <a:schemeClr val="bg1"/>
                </a:solidFill>
                <a:latin typeface="Times New Roman" pitchFamily="18" charset="0"/>
              </a:rPr>
              <a:t>محدد 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كيف تتم عملية صياغة الهدف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269358" y="1165470"/>
            <a:ext cx="91806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u="sng" dirty="0">
                <a:solidFill>
                  <a:schemeClr val="tx2"/>
                </a:solidFill>
                <a:latin typeface="Tahoma" panose="020B0604030504040204" pitchFamily="34" charset="0"/>
              </a:rPr>
              <a:t>الشرط </a:t>
            </a:r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الثاني</a:t>
            </a:r>
            <a:r>
              <a:rPr lang="ar-SA" b="1" u="sng" dirty="0">
                <a:solidFill>
                  <a:schemeClr val="tx2"/>
                </a:solidFill>
                <a:latin typeface="Tahoma" panose="020B0604030504040204" pitchFamily="34" charset="0"/>
              </a:rPr>
              <a:t>/ قابلية القياس:</a:t>
            </a:r>
            <a:endParaRPr lang="ar-SA" b="1" u="sng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r" rtl="1"/>
            <a:endParaRPr lang="ar-SA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justLow" rtl="1"/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كل هدف ليس فيه أداة لمعرفة تحققه من عدمها فليس بهدف ذكي ، بل هو هدف عائم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،</a:t>
            </a:r>
          </a:p>
          <a:p>
            <a:pPr algn="justLow" rtl="1"/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لو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قلت هدفي :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«أن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أوفر من راتبي هذه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السنة»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، فلو وفرت ١٠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ريال فقد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حققت الهدف ، ولو وفرت ١٠٠٠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ريال حققته أيضا. لذا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علينا كي نحقق أهدافنا أن تكون تلك الأهداف قابلة للقياس من خلال الأدوات التالية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: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7198939" y="3239078"/>
            <a:ext cx="2178859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عدد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198936" y="4475469"/>
            <a:ext cx="2178859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وزن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7198937" y="5533357"/>
            <a:ext cx="2178859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مسافة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وسيلة شرح مستطيلة مستديرة الزوايا 1"/>
          <p:cNvSpPr/>
          <p:nvPr/>
        </p:nvSpPr>
        <p:spPr>
          <a:xfrm>
            <a:off x="4793468" y="3596856"/>
            <a:ext cx="1913860" cy="494966"/>
          </a:xfrm>
          <a:prstGeom prst="wedgeRoundRectCallout">
            <a:avLst>
              <a:gd name="adj1" fmla="val 74737"/>
              <a:gd name="adj2" fmla="val -70072"/>
              <a:gd name="adj3" fmla="val 16667"/>
            </a:avLst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شراء </a:t>
            </a:r>
            <a:r>
              <a:rPr lang="ar-SA" sz="1400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أجهزة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69361" y="3239078"/>
            <a:ext cx="2178859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نسبه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69358" y="4475469"/>
            <a:ext cx="2178859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وقت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269359" y="5533357"/>
            <a:ext cx="2178859" cy="461665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حجم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" name="وسيلة شرح مستطيلة مستديرة الزوايا 18"/>
          <p:cNvSpPr/>
          <p:nvPr/>
        </p:nvSpPr>
        <p:spPr>
          <a:xfrm>
            <a:off x="2811569" y="3596856"/>
            <a:ext cx="1913860" cy="494966"/>
          </a:xfrm>
          <a:prstGeom prst="wedgeRoundRectCallout">
            <a:avLst>
              <a:gd name="adj1" fmla="val -68689"/>
              <a:gd name="adj2" fmla="val -64344"/>
              <a:gd name="adj3" fmla="val 16667"/>
            </a:avLst>
          </a:prstGeom>
          <a:solidFill>
            <a:schemeClr val="accent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انجاز </a:t>
            </a:r>
            <a:r>
              <a:rPr lang="ar-SA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40% </a:t>
            </a:r>
            <a:r>
              <a:rPr lang="ar-SA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من الخطة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وسيلة شرح مستطيلة مستديرة الزوايا 19"/>
          <p:cNvSpPr/>
          <p:nvPr/>
        </p:nvSpPr>
        <p:spPr>
          <a:xfrm>
            <a:off x="4807645" y="4806832"/>
            <a:ext cx="1913860" cy="494966"/>
          </a:xfrm>
          <a:prstGeom prst="wedgeRoundRectCallout">
            <a:avLst>
              <a:gd name="adj1" fmla="val 74737"/>
              <a:gd name="adj2" fmla="val -70072"/>
              <a:gd name="adj3" fmla="val 16667"/>
            </a:avLst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الوصول إلى وزن </a:t>
            </a:r>
            <a:r>
              <a:rPr lang="ar-SA" sz="14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٧٠ كيلو </a:t>
            </a:r>
            <a:r>
              <a:rPr lang="ar-S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خلا ٦ أشهر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وسيلة شرح مستطيلة مستديرة الزوايا 20"/>
          <p:cNvSpPr/>
          <p:nvPr/>
        </p:nvSpPr>
        <p:spPr>
          <a:xfrm>
            <a:off x="2825746" y="4806832"/>
            <a:ext cx="1913860" cy="494966"/>
          </a:xfrm>
          <a:prstGeom prst="wedgeRoundRectCallout">
            <a:avLst>
              <a:gd name="adj1" fmla="val -68689"/>
              <a:gd name="adj2" fmla="val -64344"/>
              <a:gd name="adj3" fmla="val 16667"/>
            </a:avLst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قراءة ٥٠ صفحة كل </a:t>
            </a:r>
            <a:r>
              <a:rPr lang="ar-SA" sz="14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ساعة</a:t>
            </a:r>
            <a:endParaRPr lang="en-US" sz="1400" u="sng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وسيلة شرح مستطيلة مستديرة الزوايا 21"/>
          <p:cNvSpPr/>
          <p:nvPr/>
        </p:nvSpPr>
        <p:spPr>
          <a:xfrm>
            <a:off x="4807645" y="5769325"/>
            <a:ext cx="1913860" cy="494966"/>
          </a:xfrm>
          <a:prstGeom prst="wedgeRoundRectCallout">
            <a:avLst>
              <a:gd name="adj1" fmla="val 74737"/>
              <a:gd name="adj2" fmla="val -70072"/>
              <a:gd name="adj3" fmla="val 16667"/>
            </a:avLst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قطع </a:t>
            </a:r>
            <a:r>
              <a:rPr lang="ar-SA" sz="14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مسافة ٦ كيلو </a:t>
            </a:r>
            <a:r>
              <a:rPr lang="ar-S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أثناء رياضة المشي خلال ساعة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وسيلة شرح مستطيلة مستديرة الزوايا 22"/>
          <p:cNvSpPr/>
          <p:nvPr/>
        </p:nvSpPr>
        <p:spPr>
          <a:xfrm>
            <a:off x="2825746" y="5769325"/>
            <a:ext cx="1913860" cy="494966"/>
          </a:xfrm>
          <a:prstGeom prst="wedgeRoundRectCallout">
            <a:avLst>
              <a:gd name="adj1" fmla="val -68689"/>
              <a:gd name="adj2" fmla="val -64344"/>
              <a:gd name="adj3" fmla="val 16667"/>
            </a:avLst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ar-S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توفير </a:t>
            </a:r>
            <a:r>
              <a:rPr lang="ar-SA" sz="1400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٦٠ جالون </a:t>
            </a:r>
            <a:r>
              <a:rPr lang="ar-SA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من الوقود أسبوعيا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4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كيف تتم عملية صياغة الهدف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269358" y="1171193"/>
            <a:ext cx="91806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u="sng" dirty="0">
                <a:solidFill>
                  <a:schemeClr val="tx2"/>
                </a:solidFill>
                <a:latin typeface="Tahoma" panose="020B0604030504040204" pitchFamily="34" charset="0"/>
              </a:rPr>
              <a:t>الشرط الثالث / قابلية التحقق </a:t>
            </a:r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:</a:t>
            </a:r>
          </a:p>
          <a:p>
            <a:pPr algn="r" rtl="1"/>
            <a:endParaRPr lang="ar-SA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justLow" rtl="1"/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أي أن يكون الهدف ممكن التحقق من خلالك أنت وفي ظروفك الحالية ، فقد يكون الهدف سهل التحقق لشخص ما ، ولكنه صعب التحقق لشخص آخر ، وذلك لظروف متعددة ، منها اختلاف الموارد والظروف البيئية والمجتمعية ، وعدم توافر الوقت اللازم للإنجاز ، كما يمكن أن يكون العامل الاجتماعي عائقا لإنجاز الهدف ، رغم قابلية تحققه لشخص آخر </a:t>
            </a:r>
            <a:endParaRPr lang="ar-SA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justLow" rtl="1"/>
            <a:endParaRPr lang="ar-SA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justLow" rtl="1"/>
            <a:endParaRPr lang="ar-SA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justLow" rtl="1"/>
            <a:endParaRPr lang="ar-SA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justLow" rtl="1"/>
            <a:r>
              <a:rPr lang="ar-SA" dirty="0"/>
              <a:t>ومثال ذلك : </a:t>
            </a:r>
            <a:r>
              <a:rPr lang="ar-SA" dirty="0" smtClean="0"/>
              <a:t>تطوير نظام تقني لحساب عدد ساعات الإنجاز لدى الإدارة</a:t>
            </a:r>
          </a:p>
          <a:p>
            <a:pPr algn="justLow" rtl="1"/>
            <a:r>
              <a:rPr lang="ar-SA" dirty="0" smtClean="0"/>
              <a:t>في حال تم تكليف موظف بالمهمة وهو غير حاصل على درجة علمية في تخصص الحاسب الالي، فإن هذا الهدف لن يتم تحقيقه في هذه الظروف.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3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كيف تتم عملية صياغة الهدف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269358" y="1171193"/>
            <a:ext cx="91806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u="sng" dirty="0">
                <a:solidFill>
                  <a:schemeClr val="tx2"/>
                </a:solidFill>
                <a:latin typeface="Tahoma" panose="020B0604030504040204" pitchFamily="34" charset="0"/>
              </a:rPr>
              <a:t>الشرط الرابع / الواقعية </a:t>
            </a:r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:</a:t>
            </a:r>
          </a:p>
          <a:p>
            <a:pPr algn="r" rtl="1"/>
            <a:endParaRPr lang="ar-SA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justLow" rtl="1"/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وعندما نتحدث عن الواقعية فإننا لا نقصد قتل الطموح ، والتفكير في أهداف كبيرة ، ولكننا نتحدث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عن المواءمة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، فلا تضع هدفا صعب الإنجاز خلال المدة التي حددتها له ، وبإمكانك هنا أن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تجزئه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الهدف الكبير إلى مراحل ، يكون فيها الهدف المرحلي واقعيا بالنسبة لك في الفترة الحالية ، مما يسهل لك تحقيق المرحلة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اللاحقة.</a:t>
            </a:r>
          </a:p>
          <a:p>
            <a:pPr algn="justLow" rtl="1"/>
            <a:endParaRPr lang="ar-SA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justLow" rtl="1"/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الفرق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بين </a:t>
            </a:r>
            <a:r>
              <a:rPr lang="ar-SA" u="sng" dirty="0">
                <a:solidFill>
                  <a:schemeClr val="tx2"/>
                </a:solidFill>
                <a:latin typeface="Tahoma" panose="020B0604030504040204" pitchFamily="34" charset="0"/>
              </a:rPr>
              <a:t>قابلية التحقق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و </a:t>
            </a:r>
            <a:r>
              <a:rPr lang="ar-SA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الواقعية</a:t>
            </a:r>
            <a:r>
              <a:rPr lang="ar-SA" dirty="0" smtClean="0">
                <a:solidFill>
                  <a:schemeClr val="tx2"/>
                </a:solidFill>
                <a:latin typeface="Tahoma" panose="020B0604030504040204" pitchFamily="34" charset="0"/>
              </a:rPr>
              <a:t>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/</a:t>
            </a:r>
          </a:p>
          <a:p>
            <a:pPr algn="justLow" rtl="1"/>
            <a:endParaRPr lang="ar-SA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justLow" rtl="1"/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هو </a:t>
            </a:r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أن قابلية الإنجاز يشير إلى أن الهدف يمكن للآخرين إنجازه لاختلاف الظروف والموارد ، بينما يستحيل عليك إنجازه ، أما الواقعية فهو أن تختار أهدافا سهلة الإنجاز في الفترة المحددة ليكون ذلك حافزا للمزيد من الإنجازات في الفترات اللاحقة ، كما يمكن أن يكون الفرق بينهما بأن الهدف يمكن إنجازه لكن أولوياتك في تحقيق مجموع أهدافك تجعل من إنجاز هدفك أمرا لا يتناغم مع الواقع الذي </a:t>
            </a:r>
            <a:r>
              <a:rPr lang="ar-SA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تعيشه.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justLow" rtl="1"/>
            <a:endParaRPr lang="ar-SA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justLow" rtl="1"/>
            <a:endParaRPr lang="ar-SA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  <a:p>
            <a:pPr algn="justLow" rtl="1"/>
            <a:r>
              <a:rPr lang="ar-SA" dirty="0"/>
              <a:t>ومثال ذلك : </a:t>
            </a:r>
            <a:r>
              <a:rPr lang="ar-SA" dirty="0" smtClean="0"/>
              <a:t>بناء برج من 100 طابق خلال 9 اشهر هذا العام</a:t>
            </a:r>
          </a:p>
          <a:p>
            <a:pPr algn="justLow" rtl="1"/>
            <a:r>
              <a:rPr lang="ar-SA" dirty="0" smtClean="0"/>
              <a:t>قد توفر كل الوسائل التي يحتاجها هذا الهدف من الكوادر البشرية ومواد البناء، لكن سيكون غير واقعي اذا علمت ان الأرض التي سيتم البناء عليها لن تمتلكها الشركة الا العام المقبل.</a:t>
            </a:r>
            <a:endParaRPr lang="ar-SA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4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890600" y="621194"/>
            <a:ext cx="1935146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divo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/>
            <a:r>
              <a:rPr lang="ar-SA" b="1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cs typeface="Sakkal Majalla"/>
              </a:rPr>
              <a:t>مرحلة دعم ومتابعة تطبيق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كيف تتم عملية صياغة الهدف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269358" y="1171193"/>
            <a:ext cx="91806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b="1" u="sng" dirty="0">
                <a:solidFill>
                  <a:schemeClr val="tx2"/>
                </a:solidFill>
                <a:latin typeface="Tahoma" panose="020B0604030504040204" pitchFamily="34" charset="0"/>
              </a:rPr>
              <a:t>الشرط الخامس / مدة الإنجاز </a:t>
            </a:r>
            <a:r>
              <a:rPr lang="ar-SA" b="1" u="sng" dirty="0" smtClean="0">
                <a:solidFill>
                  <a:schemeClr val="tx2"/>
                </a:solidFill>
                <a:latin typeface="Tahoma" panose="020B0604030504040204" pitchFamily="34" charset="0"/>
              </a:rPr>
              <a:t>:</a:t>
            </a:r>
          </a:p>
          <a:p>
            <a:pPr algn="r" rtl="1"/>
            <a:endParaRPr lang="ar-SA" b="1" u="sng" dirty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r" rtl="1"/>
            <a:endParaRPr lang="ar-SA" dirty="0" smtClean="0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justLow" rtl="1"/>
            <a:r>
              <a:rPr lang="ar-SA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</a:rPr>
              <a:t>وهو عنصر مهم لأي هدف ، لذا علينا أن نختار المدة الزمنية التي يحتاجها الهدف لتحقيقه ، وقد تكون المدة يوميا أو أسبوعيا أو شهريا أو ثلاثة أشهر أو سنويا ، وقد تكون في تاريخ محدد ، أو مناسبة معينة ، ولا يجوز أبدا أن نترك الهدف دون تحديد لتلك المدة . </a:t>
            </a:r>
            <a:endParaRPr lang="ar-SA" dirty="0" smtClean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t="5858" r="4203" b="3835"/>
          <a:stretch/>
        </p:blipFill>
        <p:spPr>
          <a:xfrm>
            <a:off x="113123" y="2925519"/>
            <a:ext cx="9690398" cy="34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89"/>
          <a:stretch/>
        </p:blipFill>
        <p:spPr>
          <a:xfrm>
            <a:off x="0" y="63651"/>
            <a:ext cx="1041991" cy="901436"/>
          </a:xfrm>
          <a:prstGeom prst="rect">
            <a:avLst/>
          </a:prstGeom>
        </p:spPr>
      </p:pic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امثلة لأهداف</a:t>
            </a:r>
            <a:endParaRPr lang="en-US" dirty="0"/>
          </a:p>
        </p:txBody>
      </p:sp>
      <p:cxnSp>
        <p:nvCxnSpPr>
          <p:cNvPr id="13" name="رابط مستقيم 12"/>
          <p:cNvCxnSpPr/>
          <p:nvPr/>
        </p:nvCxnSpPr>
        <p:spPr>
          <a:xfrm flipH="1">
            <a:off x="1" y="6407887"/>
            <a:ext cx="9905999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784351" y="3073568"/>
            <a:ext cx="633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QA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رفع مستوى </a:t>
            </a:r>
            <a:r>
              <a:rPr kumimoji="0" lang="ar-QA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الرضا الوظيفي </a:t>
            </a:r>
            <a:r>
              <a:rPr kumimoji="0" lang="ar-QA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10% </a:t>
            </a:r>
            <a:r>
              <a:rPr lang="ar-QA" altLang="en-US" b="1" kern="0" dirty="0">
                <a:solidFill>
                  <a:prstClr val="black"/>
                </a:solidFill>
              </a:rPr>
              <a:t>مقارنة</a:t>
            </a:r>
            <a:r>
              <a:rPr kumimoji="0" lang="ar-QA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 بالعام السابق</a:t>
            </a:r>
            <a:r>
              <a:rPr kumimoji="0" lang="ar-SA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 </a:t>
            </a:r>
            <a:r>
              <a:rPr kumimoji="0" lang="ar-SA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خلال </a:t>
            </a:r>
            <a:r>
              <a:rPr kumimoji="0" lang="ar-SA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ndara" panose="020E0502030303020204" pitchFamily="34" charset="0"/>
                <a:cs typeface="Arial" panose="020B0604020202020204" pitchFamily="34" charset="0"/>
              </a:rPr>
              <a:t>العام الميلادي</a:t>
            </a:r>
            <a:endParaRPr kumimoji="0" lang="ar-QA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8014417" y="1335775"/>
            <a:ext cx="1797315" cy="461664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محدد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8014416" y="4162309"/>
            <a:ext cx="1797315" cy="46166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قابل للقياس</a:t>
            </a:r>
            <a:endParaRPr lang="ar-QA" sz="2400" b="1" dirty="0">
              <a:solidFill>
                <a:schemeClr val="bg1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4197" y="1340678"/>
            <a:ext cx="1767851" cy="461664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قابل للتحقيق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966644" y="5013364"/>
            <a:ext cx="1767851" cy="461664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واقعي</a:t>
            </a:r>
            <a:endParaRPr lang="ar-QA" sz="1600" b="1" dirty="0">
              <a:solidFill>
                <a:schemeClr val="bg1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24197" y="4162310"/>
            <a:ext cx="1767851" cy="461664"/>
          </a:xfrm>
          <a:prstGeom prst="rect">
            <a:avLst/>
          </a:prstGeom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chemeClr val="bg1"/>
                </a:solidFill>
                <a:latin typeface="Times New Roman" pitchFamily="18" charset="0"/>
              </a:rPr>
              <a:t>محدد بزمن</a:t>
            </a:r>
            <a:endParaRPr lang="ar-QA" sz="2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4" name="رابط بشكل مرفق 3"/>
          <p:cNvCxnSpPr>
            <a:stCxn id="19" idx="2"/>
            <a:endCxn id="18" idx="3"/>
          </p:cNvCxnSpPr>
          <p:nvPr/>
        </p:nvCxnSpPr>
        <p:spPr>
          <a:xfrm rot="5400000">
            <a:off x="7151880" y="1193014"/>
            <a:ext cx="1156771" cy="2365621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" name="علامة الطرح 17"/>
          <p:cNvSpPr/>
          <p:nvPr/>
        </p:nvSpPr>
        <p:spPr>
          <a:xfrm>
            <a:off x="5845705" y="2832233"/>
            <a:ext cx="1403497" cy="318977"/>
          </a:xfrm>
          <a:prstGeom prst="mathMinus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علامة الطرح 24"/>
          <p:cNvSpPr/>
          <p:nvPr/>
        </p:nvSpPr>
        <p:spPr>
          <a:xfrm>
            <a:off x="5503524" y="3310422"/>
            <a:ext cx="425599" cy="318977"/>
          </a:xfrm>
          <a:prstGeom prst="mathMinus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علامة الطرح 25"/>
          <p:cNvSpPr/>
          <p:nvPr/>
        </p:nvSpPr>
        <p:spPr>
          <a:xfrm>
            <a:off x="2232247" y="3310422"/>
            <a:ext cx="1403497" cy="318977"/>
          </a:xfrm>
          <a:prstGeom prst="mathMinus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رابط بشكل مرفق 27"/>
          <p:cNvCxnSpPr>
            <a:stCxn id="20" idx="0"/>
            <a:endCxn id="25" idx="1"/>
          </p:cNvCxnSpPr>
          <p:nvPr/>
        </p:nvCxnSpPr>
        <p:spPr>
          <a:xfrm rot="16200000" flipV="1">
            <a:off x="6987256" y="2236491"/>
            <a:ext cx="654887" cy="3196750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رابط بشكل مرفق 32"/>
          <p:cNvCxnSpPr>
            <a:stCxn id="23" idx="0"/>
            <a:endCxn id="26" idx="1"/>
          </p:cNvCxnSpPr>
          <p:nvPr/>
        </p:nvCxnSpPr>
        <p:spPr>
          <a:xfrm rot="5400000" flipH="1" flipV="1">
            <a:off x="1593615" y="2821930"/>
            <a:ext cx="654888" cy="2025873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6" name="علامة الطرح 35"/>
          <p:cNvSpPr/>
          <p:nvPr/>
        </p:nvSpPr>
        <p:spPr>
          <a:xfrm>
            <a:off x="3635744" y="2832232"/>
            <a:ext cx="1403497" cy="318977"/>
          </a:xfrm>
          <a:prstGeom prst="mathMinus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رابط بشكل مرفق 36"/>
          <p:cNvCxnSpPr>
            <a:stCxn id="21" idx="2"/>
            <a:endCxn id="36" idx="3"/>
          </p:cNvCxnSpPr>
          <p:nvPr/>
        </p:nvCxnSpPr>
        <p:spPr>
          <a:xfrm rot="16200000" flipH="1">
            <a:off x="2046875" y="663590"/>
            <a:ext cx="1151867" cy="3429370"/>
          </a:xfrm>
          <a:prstGeom prst="bentConnector3">
            <a:avLst>
              <a:gd name="adj1" fmla="val 50000"/>
            </a:avLst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1" name="علامة الطرح 40"/>
          <p:cNvSpPr/>
          <p:nvPr/>
        </p:nvSpPr>
        <p:spPr>
          <a:xfrm>
            <a:off x="1792048" y="3481485"/>
            <a:ext cx="6117041" cy="318977"/>
          </a:xfrm>
          <a:prstGeom prst="mathMinus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رابط بشكل مرفق 41"/>
          <p:cNvCxnSpPr>
            <a:stCxn id="22" idx="0"/>
            <a:endCxn id="41" idx="1"/>
          </p:cNvCxnSpPr>
          <p:nvPr/>
        </p:nvCxnSpPr>
        <p:spPr>
          <a:xfrm rot="16200000" flipV="1">
            <a:off x="4183131" y="4345924"/>
            <a:ext cx="1334879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63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18" grpId="0" animBg="1"/>
      <p:bldP spid="25" grpId="0" animBg="1"/>
      <p:bldP spid="26" grpId="0" animBg="1"/>
      <p:bldP spid="36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5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279168-66 Simons">
      <a:dk1>
        <a:srgbClr val="000000"/>
      </a:dk1>
      <a:lt1>
        <a:srgbClr val="FFFFFF"/>
      </a:lt1>
      <a:dk2>
        <a:srgbClr val="908052"/>
      </a:dk2>
      <a:lt2>
        <a:srgbClr val="808080"/>
      </a:lt2>
      <a:accent1>
        <a:srgbClr val="E2E2E2"/>
      </a:accent1>
      <a:accent2>
        <a:srgbClr val="D8CEB8"/>
      </a:accent2>
      <a:accent3>
        <a:srgbClr val="FFFFFF"/>
      </a:accent3>
      <a:accent4>
        <a:srgbClr val="177B57"/>
      </a:accent4>
      <a:accent5>
        <a:srgbClr val="8EC6A1"/>
      </a:accent5>
      <a:accent6>
        <a:srgbClr val="5BAD82"/>
      </a:accent6>
      <a:hlink>
        <a:srgbClr val="908052"/>
      </a:hlink>
      <a:folHlink>
        <a:srgbClr val="BBAD87"/>
      </a:folHlink>
    </a:clrScheme>
    <a:fontScheme name="279168-66 Sim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Blank">
  <a:themeElements>
    <a:clrScheme name="279168-66 Simons">
      <a:dk1>
        <a:srgbClr val="000000"/>
      </a:dk1>
      <a:lt1>
        <a:srgbClr val="FFFFFF"/>
      </a:lt1>
      <a:dk2>
        <a:srgbClr val="908052"/>
      </a:dk2>
      <a:lt2>
        <a:srgbClr val="808080"/>
      </a:lt2>
      <a:accent1>
        <a:srgbClr val="E2E2E2"/>
      </a:accent1>
      <a:accent2>
        <a:srgbClr val="D8CEB8"/>
      </a:accent2>
      <a:accent3>
        <a:srgbClr val="FFFFFF"/>
      </a:accent3>
      <a:accent4>
        <a:srgbClr val="177B57"/>
      </a:accent4>
      <a:accent5>
        <a:srgbClr val="8EC6A1"/>
      </a:accent5>
      <a:accent6>
        <a:srgbClr val="5BAD82"/>
      </a:accent6>
      <a:hlink>
        <a:srgbClr val="908052"/>
      </a:hlink>
      <a:folHlink>
        <a:srgbClr val="BBAD87"/>
      </a:folHlink>
    </a:clrScheme>
    <a:fontScheme name="279168-66 Sim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Blank">
  <a:themeElements>
    <a:clrScheme name="279168-66 Simons">
      <a:dk1>
        <a:srgbClr val="000000"/>
      </a:dk1>
      <a:lt1>
        <a:srgbClr val="FFFFFF"/>
      </a:lt1>
      <a:dk2>
        <a:srgbClr val="908052"/>
      </a:dk2>
      <a:lt2>
        <a:srgbClr val="808080"/>
      </a:lt2>
      <a:accent1>
        <a:srgbClr val="E2E2E2"/>
      </a:accent1>
      <a:accent2>
        <a:srgbClr val="D8CEB8"/>
      </a:accent2>
      <a:accent3>
        <a:srgbClr val="FFFFFF"/>
      </a:accent3>
      <a:accent4>
        <a:srgbClr val="177B57"/>
      </a:accent4>
      <a:accent5>
        <a:srgbClr val="8EC6A1"/>
      </a:accent5>
      <a:accent6>
        <a:srgbClr val="5BAD82"/>
      </a:accent6>
      <a:hlink>
        <a:srgbClr val="908052"/>
      </a:hlink>
      <a:folHlink>
        <a:srgbClr val="BBAD87"/>
      </a:folHlink>
    </a:clrScheme>
    <a:fontScheme name="279168-66 Sim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اعلانات الجانب الأيسر" ma:contentTypeID="0x00052ADF0A6B48B34982911517415BEA52" ma:contentTypeVersion="" ma:contentTypeDescription="" ma:contentTypeScope="" ma:versionID="e8e270e6061ddafb02d7e2cc6382ac1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ff6581d71692563382f55f3bff6db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D" minOccurs="0"/>
                <xsd:element ref="ns1:ContentType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_ModerationComment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SortBehavior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SyncClient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1:MetaInfo" minOccurs="0"/>
                <xsd:element ref="ns1:_Level" minOccurs="0"/>
                <xsd:element ref="ns1:_IsCurrentVersion" minOccurs="0"/>
                <xsd:element ref="ns1:ItemChildCount" minOccurs="0"/>
                <xsd:element ref="ns1:FolderChildCount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  <xsd:element ref="ns1:DocConcurrencyNumber" minOccurs="0"/>
                <xsd:element ref="ns1:TargetURL" minOccurs="0"/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D" ma:index="0" nillable="true" ma:displayName="المعرف" ma:internalName="ID" ma:readOnly="true">
      <xsd:simpleType>
        <xsd:restriction base="dms:Unknown"/>
      </xsd:simpleType>
    </xsd:element>
    <xsd:element name="ContentTypeId" ma:index="1" nillable="true" ma:displayName="معرّف نوع المحتوى" ma:hidden="true" ma:internalName="ContentTypeId" ma:readOnly="true">
      <xsd:simpleType>
        <xsd:restriction base="dms:Unknown"/>
      </xsd:simpleType>
    </xsd:element>
    <xsd:element name="Author" ma:index="4" nillable="true" ma:displayName="إنشاء بواسطة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6" nillable="true" ma:displayName="تم التعديل بواسطة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7" nillable="true" ma:displayName="له وجهات للنسخ" ma:hidden="true" ma:internalName="_HasCopyDestinations" ma:readOnly="true">
      <xsd:simpleType>
        <xsd:restriction base="dms:Boolean"/>
      </xsd:simpleType>
    </xsd:element>
    <xsd:element name="_CopySource" ma:index="8" nillable="true" ma:displayName="مصدر النسخ" ma:internalName="_CopySource" ma:readOnly="true">
      <xsd:simpleType>
        <xsd:restriction base="dms:Text"/>
      </xsd:simpleType>
    </xsd:element>
    <xsd:element name="_ModerationStatus" ma:index="9" nillable="true" ma:displayName="حالة القبول" ma:default="0" ma:hidden="true" ma:internalName="_ModerationStatus" ma:readOnly="true">
      <xsd:simpleType>
        <xsd:restriction base="dms:Unknown"/>
      </xsd:simpleType>
    </xsd:element>
    <xsd:element name="_ModerationComments" ma:index="10" nillable="true" ma:displayName="تعليقات الموافق" ma:hidden="true" ma:internalName="_ModerationComments" ma:readOnly="true">
      <xsd:simpleType>
        <xsd:restriction base="dms:Note"/>
      </xsd:simpleType>
    </xsd:element>
    <xsd:element name="FileRef" ma:index="11" nillable="true" ma:displayName="مسار URL" ma:hidden="true" ma:list="Docs" ma:internalName="FileRef" ma:readOnly="true" ma:showField="FullUrl">
      <xsd:simpleType>
        <xsd:restriction base="dms:Lookup"/>
      </xsd:simpleType>
    </xsd:element>
    <xsd:element name="FileDirRef" ma:index="12" nillable="true" ma:displayName="المسار" ma:hidden="true" ma:list="Docs" ma:internalName="FileDirRef" ma:readOnly="true" ma:showField="DirName">
      <xsd:simpleType>
        <xsd:restriction base="dms:Lookup"/>
      </xsd:simpleType>
    </xsd:element>
    <xsd:element name="Last_x0020_Modified" ma:index="13" nillable="true" ma:displayName="تاريخ التعديل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14" nillable="true" ma:displayName="تاريخ الإنشاء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15" nillable="true" ma:displayName="حجم الملف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16" nillable="true" ma:displayName="نوع العنصر" ma:hidden="true" ma:list="Docs" ma:internalName="FSObjType" ma:readOnly="true" ma:showField="FSType">
      <xsd:simpleType>
        <xsd:restriction base="dms:Lookup"/>
      </xsd:simpleType>
    </xsd:element>
    <xsd:element name="SortBehavior" ma:index="17" nillable="true" ma:displayName="نوع الفرز" ma:hidden="true" ma:list="Docs" ma:internalName="SortBehavior" ma:readOnly="true" ma:showField="SortBehavior">
      <xsd:simpleType>
        <xsd:restriction base="dms:Lookup"/>
      </xsd:simpleType>
    </xsd:element>
    <xsd:element name="CheckedOutUserId" ma:index="19" nillable="true" ma:displayName="معرّف (ID) المستخدم الذي سحب العنصر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20" nillable="true" ma:displayName="تم سحبه إلى محلي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21" nillable="true" ma:displayName="تم السحب إلى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23" nillable="true" ma:displayName="معرف فريد" ma:hidden="true" ma:list="Docs" ma:internalName="UniqueId" ma:readOnly="true" ma:showField="UniqueId">
      <xsd:simpleType>
        <xsd:restriction base="dms:Lookup"/>
      </xsd:simpleType>
    </xsd:element>
    <xsd:element name="SyncClientId" ma:index="24" nillable="true" ma:displayName="معرف العميل" ma:hidden="true" ma:list="Docs" ma:internalName="SyncClientId" ma:readOnly="true" ma:showField="SyncClientId">
      <xsd:simpleType>
        <xsd:restriction base="dms:Lookup"/>
      </xsd:simpleType>
    </xsd:element>
    <xsd:element name="ProgId" ma:index="25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26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27" nillable="true" ma:displayName="حالة الإصابة بالفيروسات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28" nillable="true" ma:displayName="تم السحب إلى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29" nillable="true" ma:displayName="تعليق الإيداع" ma:format="TRUE" ma:list="Docs" ma:internalName="_CheckinComment" ma:readOnly="true" ma:showField="CheckinComment">
      <xsd:simpleType>
        <xsd:restriction base="dms:Lookup"/>
      </xsd:simpleType>
    </xsd:element>
    <xsd:element name="File_x0020_Type" ma:index="33" nillable="true" ma:displayName="نوع الملف" ma:hidden="true" ma:internalName="File_x0020_Type" ma:readOnly="true">
      <xsd:simpleType>
        <xsd:restriction base="dms:Text"/>
      </xsd:simpleType>
    </xsd:element>
    <xsd:element name="HTML_x0020_File_x0020_Type" ma:index="34" nillable="true" ma:displayName="نوع ملف HTML" ma:hidden="true" ma:internalName="HTML_x0020_File_x0020_Type" ma:readOnly="true">
      <xsd:simpleType>
        <xsd:restriction base="dms:Text"/>
      </xsd:simpleType>
    </xsd:element>
    <xsd:element name="_SourceUrl" ma:index="35" nillable="true" ma:displayName="URL المصدر" ma:hidden="true" ma:internalName="_SourceUrl">
      <xsd:simpleType>
        <xsd:restriction base="dms:Text"/>
      </xsd:simpleType>
    </xsd:element>
    <xsd:element name="_SharedFileIndex" ma:index="36" nillable="true" ma:displayName="فهرس ملفات مشترك" ma:hidden="true" ma:internalName="_SharedFileIndex">
      <xsd:simpleType>
        <xsd:restriction base="dms:Text"/>
      </xsd:simpleType>
    </xsd:element>
    <xsd:element name="MetaInfo" ma:index="48" nillable="true" ma:displayName="مجموعة الخصائص" ma:hidden="true" ma:list="Docs" ma:internalName="MetaInfo" ma:showField="MetaInfo">
      <xsd:simpleType>
        <xsd:restriction base="dms:Lookup"/>
      </xsd:simpleType>
    </xsd:element>
    <xsd:element name="_Level" ma:index="49" nillable="true" ma:displayName="المستوى" ma:hidden="true" ma:internalName="_Level" ma:readOnly="true">
      <xsd:simpleType>
        <xsd:restriction base="dms:Unknown"/>
      </xsd:simpleType>
    </xsd:element>
    <xsd:element name="_IsCurrentVersion" ma:index="50" nillable="true" ma:displayName="إصدار حالي" ma:hidden="true" ma:internalName="_IsCurrentVersion" ma:readOnly="true">
      <xsd:simpleType>
        <xsd:restriction base="dms:Boolean"/>
      </xsd:simpleType>
    </xsd:element>
    <xsd:element name="ItemChildCount" ma:index="51" nillable="true" ma:displayName="عدد توابع العنصر" ma:hidden="true" ma:list="Docs" ma:internalName="ItemChildCount" ma:readOnly="true" ma:showField="ItemChildCount">
      <xsd:simpleType>
        <xsd:restriction base="dms:Lookup"/>
      </xsd:simpleType>
    </xsd:element>
    <xsd:element name="FolderChildCount" ma:index="52" nillable="true" ma:displayName="عدد توابع المجلد" ma:hidden="true" ma:list="Docs" ma:internalName="FolderChildCount" ma:readOnly="true" ma:showField="FolderChildCount">
      <xsd:simpleType>
        <xsd:restriction base="dms:Lookup"/>
      </xsd:simpleType>
    </xsd:element>
    <xsd:element name="owshiddenversion" ma:index="56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7" nillable="true" ma:displayName="إصدار واجهة الاستخدام" ma:hidden="true" ma:internalName="_UIVersion" ma:readOnly="true">
      <xsd:simpleType>
        <xsd:restriction base="dms:Unknown"/>
      </xsd:simpleType>
    </xsd:element>
    <xsd:element name="_UIVersionString" ma:index="58" nillable="true" ma:displayName="الإصدار" ma:internalName="_UIVersionString" ma:readOnly="true">
      <xsd:simpleType>
        <xsd:restriction base="dms:Text"/>
      </xsd:simpleType>
    </xsd:element>
    <xsd:element name="InstanceID" ma:index="59" nillable="true" ma:displayName="معرف المثيل" ma:hidden="true" ma:internalName="InstanceID" ma:readOnly="true">
      <xsd:simpleType>
        <xsd:restriction base="dms:Unknown"/>
      </xsd:simpleType>
    </xsd:element>
    <xsd:element name="Order" ma:index="60" nillable="true" ma:displayName="ترتيب" ma:hidden="true" ma:internalName="Order">
      <xsd:simpleType>
        <xsd:restriction base="dms:Number"/>
      </xsd:simpleType>
    </xsd:element>
    <xsd:element name="GUID" ma:index="61" nillable="true" ma:displayName="GUID" ma:hidden="true" ma:internalName="GUID" ma:readOnly="true">
      <xsd:simpleType>
        <xsd:restriction base="dms:Unknown"/>
      </xsd:simpleType>
    </xsd:element>
    <xsd:element name="WorkflowVersion" ma:index="62" nillable="true" ma:displayName="إصدار سير العمل" ma:hidden="true" ma:internalName="WorkflowVersion" ma:readOnly="true">
      <xsd:simpleType>
        <xsd:restriction base="dms:Unknown"/>
      </xsd:simpleType>
    </xsd:element>
    <xsd:element name="WorkflowInstanceID" ma:index="63" nillable="true" ma:displayName="معرّف مثيل سير العمل" ma:hidden="true" ma:internalName="WorkflowInstanceID" ma:readOnly="true">
      <xsd:simpleType>
        <xsd:restriction base="dms:Unknown"/>
      </xsd:simpleType>
    </xsd:element>
    <xsd:element name="ParentVersionString" ma:index="64" nillable="true" ma:displayName="الإصدار المصدر (مستند محول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5" nillable="true" ma:displayName="اسم المصدر (مستند محول)" ma:hidden="true" ma:list="Docs" ma:internalName="ParentLeafName" ma:readOnly="true" ma:showField="ParentLeafName">
      <xsd:simpleType>
        <xsd:restriction base="dms:Lookup"/>
      </xsd:simpleType>
    </xsd:element>
    <xsd:element name="DocConcurrencyNumber" ma:index="66" nillable="true" ma:displayName="رقم تزامن المستند" ma:hidden="true" ma:list="Docs" ma:internalName="DocConcurrencyNumber" ma:readOnly="true" ma:showField="DocConcurrencyNumber">
      <xsd:simpleType>
        <xsd:restriction base="dms:Lookup"/>
      </xsd:simpleType>
    </xsd:element>
    <xsd:element name="TargetURL" ma:index="71" nillable="true" ma:displayName="الرابط الهدف" ma:format="Hyperlink" ma:internalName="Target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Width" ma:index="72" nillable="true" ma:displayName="عرض الصورة" ma:internalName="ImageWidth" ma:readOnly="true">
      <xsd:simpleType>
        <xsd:restriction base="dms:Unknown"/>
      </xsd:simpleType>
    </xsd:element>
    <xsd:element name="ImageHeight" ma:index="73" nillable="true" ma:displayName="ارتفاع الصورة" ma:internalName="ImageHeight" ma:readOnly="true">
      <xsd:simpleType>
        <xsd:restriction base="dms:Unknown"/>
      </xsd:simpleType>
    </xsd:element>
    <xsd:element name="ImageCreateDate" ma:index="74" nillable="true" ma:displayName="تاريخ التقاط الصورة" ma:format="DateTime" ma:hidden="true" ma:internalName="ImageCreateDate">
      <xsd:simpleType>
        <xsd:restriction base="dms:DateTime"/>
      </xsd:simpleType>
    </xsd:element>
    <xsd:element name="Description" ma:index="75" nillable="true" ma:displayName="الوصف" ma:description="يستخدم كنص بديل للصورة." ma:hidden="true" ma:internalName="Description">
      <xsd:simpleType>
        <xsd:restriction base="dms:Note">
          <xsd:maxLength value="255"/>
        </xsd:restriction>
      </xsd:simpleType>
    </xsd:element>
    <xsd:element name="ThumbnailExists" ma:index="76" nillable="true" ma:displayName="توجد صور مصغرة" ma:default="FALSE" ma:hidden="true" ma:internalName="ThumbnailExists" ma:readOnly="true">
      <xsd:simpleType>
        <xsd:restriction base="dms:Boolean"/>
      </xsd:simpleType>
    </xsd:element>
    <xsd:element name="PreviewExists" ma:index="77" nillable="true" ma:displayName="توجد معاينة" ma:default="FALSE" ma:hidden="true" ma:internalName="PreviewExists" ma:readOnly="true">
      <xsd:simpleType>
        <xsd:restriction base="dms:Boolean"/>
      </xsd:simpleType>
    </xsd:element>
    <xsd:element name="AlternateThumbnailUrl" ma:index="78" nillable="true" ma:displayName="URL لصورة المعاينة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نوع المحتوى"/>
        <xsd:element ref="dc:title" minOccurs="0" maxOccurs="1" ma:index="70" ma:displayName="العنوان"/>
        <xsd:element ref="dc:subject" minOccurs="0" maxOccurs="1"/>
        <xsd:element ref="dc:description" minOccurs="0" maxOccurs="1"/>
        <xsd:element name="keywords" minOccurs="0" maxOccurs="1" type="xsd:string" ma:index="84" ma:displayName="الكلمات الأساسية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TypeId xmlns="http://schemas.microsoft.com/sharepoint/v3">0x00052ADF0A6B48B34982911517415BEA52</ContentTypeId>
    <AlternateThumbnailUrl xmlns="http://schemas.microsoft.com/sharepoint/v3">
      <Url xsi:nil="true"/>
      <Description xsi:nil="true"/>
    </AlternateThumbnailUrl>
    <_SourceUrl xmlns="http://schemas.microsoft.com/sharepoint/v3" xsi:nil="true"/>
    <TargetURL xmlns="http://schemas.microsoft.com/sharepoint/v3">
      <Url xsi:nil="true"/>
      <Description xsi:nil="true"/>
    </TargetURL>
    <ImageCreateDate xmlns="http://schemas.microsoft.com/sharepoint/v3" xsi:nil="true"/>
    <Order xmlns="http://schemas.microsoft.com/sharepoint/v3" xsi:nil="true"/>
    <_SharedFileIndex xmlns="http://schemas.microsoft.com/sharepoint/v3" xsi:nil="true"/>
    <MetaInfo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35C4667-7B7A-446C-85C2-98A5F2E4BAAF}"/>
</file>

<file path=customXml/itemProps2.xml><?xml version="1.0" encoding="utf-8"?>
<ds:datastoreItem xmlns:ds="http://schemas.openxmlformats.org/officeDocument/2006/customXml" ds:itemID="{F9815C34-5C1F-488F-9C4B-ED4C7E5ACEF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1143</Words>
  <Application>Microsoft Office PowerPoint</Application>
  <PresentationFormat>A4 Paper (210x297 mm)</PresentationFormat>
  <Paragraphs>186</Paragraphs>
  <Slides>18</Slides>
  <Notes>17</Notes>
  <HiddenSlides>0</HiddenSlides>
  <MMClips>0</MMClips>
  <ScaleCrop>false</ScaleCrop>
  <HeadingPairs>
    <vt:vector size="6" baseType="variant">
      <vt:variant>
        <vt:lpstr>نسق</vt:lpstr>
      </vt:variant>
      <vt:variant>
        <vt:i4>3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2" baseType="lpstr">
      <vt:lpstr>Blank</vt:lpstr>
      <vt:lpstr>1_Blank</vt:lpstr>
      <vt:lpstr>2_Blank</vt:lpstr>
      <vt:lpstr>think-cell Slide</vt:lpstr>
      <vt:lpstr>عرض تقديمي في PowerPoint</vt:lpstr>
      <vt:lpstr>ماهي مصادر الاهداف</vt:lpstr>
      <vt:lpstr>كيف تتم عملية صياغة الهدف</vt:lpstr>
      <vt:lpstr>كيف تتم عملية صياغة الهدف</vt:lpstr>
      <vt:lpstr>كيف تتم عملية صياغة الهدف</vt:lpstr>
      <vt:lpstr>كيف تتم عملية صياغة الهدف</vt:lpstr>
      <vt:lpstr>كيف تتم عملية صياغة الهدف</vt:lpstr>
      <vt:lpstr>كيف تتم عملية صياغة الهدف</vt:lpstr>
      <vt:lpstr>امثلة لأهداف</vt:lpstr>
      <vt:lpstr>ميثاق الاداء</vt:lpstr>
      <vt:lpstr>ميثاق الاداء</vt:lpstr>
      <vt:lpstr>ميثاق الاداء</vt:lpstr>
      <vt:lpstr>نموذج ميثاق الاداء</vt:lpstr>
      <vt:lpstr>نموذج ميثاق الاداء</vt:lpstr>
      <vt:lpstr>الوصف السلوكي للجدارات</vt:lpstr>
      <vt:lpstr>نموذج تقييم الاداء الوظيفي</vt:lpstr>
      <vt:lpstr>ميثاق الاداء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2012-07-16T21:01:06Z</dcterms:created>
  <dcterms:modified xsi:type="dcterms:W3CDTF">2017-10-19T08:24:35Z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279168-66 KSAMCS</vt:lpwstr>
  </property>
  <property fmtid="{D5CDD505-2E9C-101B-9397-08002B2CF9AE}" pid="3" name="Template Name">
    <vt:lpwstr>A4</vt:lpwstr>
  </property>
  <property fmtid="{D5CDD505-2E9C-101B-9397-08002B2CF9AE}" pid="4" name="AMS version">
    <vt:lpwstr>O2007_v1_4.8.29_v</vt:lpwstr>
  </property>
  <property fmtid="{D5CDD505-2E9C-101B-9397-08002B2CF9AE}" pid="5" name="_NewReviewCycle">
    <vt:lpwstr/>
  </property>
</Properties>
</file>