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3.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4.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3.xml" ContentType="application/vnd.openxmlformats-officedocument.presentationml.slide+xml"/>
  <Override PartName="/ppt/slides/slide19.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8.xml" ContentType="application/vnd.openxmlformats-officedocument.presentationml.slide+xml"/>
  <Override PartName="/ppt/slideMasters/slideMaster1.xml" ContentType="application/vnd.openxmlformats-officedocument.presentationml.slideMaster+xml"/>
  <Override PartName="/ppt/slideLayouts/slideLayout18.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1" r:id="rId1"/>
  </p:sldMasterIdLst>
  <p:notesMasterIdLst>
    <p:notesMasterId r:id="rId24"/>
  </p:notesMasterIdLst>
  <p:sldIdLst>
    <p:sldId id="256" r:id="rId2"/>
    <p:sldId id="258" r:id="rId3"/>
    <p:sldId id="277" r:id="rId4"/>
    <p:sldId id="282" r:id="rId5"/>
    <p:sldId id="363" r:id="rId6"/>
    <p:sldId id="314" r:id="rId7"/>
    <p:sldId id="371" r:id="rId8"/>
    <p:sldId id="381" r:id="rId9"/>
    <p:sldId id="382" r:id="rId10"/>
    <p:sldId id="385" r:id="rId11"/>
    <p:sldId id="386" r:id="rId12"/>
    <p:sldId id="387" r:id="rId13"/>
    <p:sldId id="388" r:id="rId14"/>
    <p:sldId id="389" r:id="rId15"/>
    <p:sldId id="392" r:id="rId16"/>
    <p:sldId id="390" r:id="rId17"/>
    <p:sldId id="393" r:id="rId18"/>
    <p:sldId id="394" r:id="rId19"/>
    <p:sldId id="395" r:id="rId20"/>
    <p:sldId id="396" r:id="rId21"/>
    <p:sldId id="313" r:id="rId22"/>
    <p:sldId id="279" r:id="rId23"/>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BB7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969" autoAdjust="0"/>
    <p:restoredTop sz="94660"/>
  </p:normalViewPr>
  <p:slideViewPr>
    <p:cSldViewPr snapToGrid="0">
      <p:cViewPr varScale="1">
        <p:scale>
          <a:sx n="60" d="100"/>
          <a:sy n="60" d="100"/>
        </p:scale>
        <p:origin x="96"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E89ECA-5334-4C22-84D7-E0189CC8D18A}" type="datetimeFigureOut">
              <a:rPr lang="en-US" smtClean="0"/>
              <a:t>8/17/2023</a:t>
            </a:fld>
            <a:endParaRPr lang="en-US"/>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6" name="عنصر نائب للتذييل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9B31BB-8F50-4401-A2DA-188AFB0701E3}" type="slidenum">
              <a:rPr lang="en-US" smtClean="0"/>
              <a:t>‹#›</a:t>
            </a:fld>
            <a:endParaRPr lang="en-US"/>
          </a:p>
        </p:txBody>
      </p:sp>
    </p:spTree>
    <p:extLst>
      <p:ext uri="{BB962C8B-B14F-4D97-AF65-F5344CB8AC3E}">
        <p14:creationId xmlns:p14="http://schemas.microsoft.com/office/powerpoint/2010/main" val="3463162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A453EC7C-DFD5-4ECA-A409-CB3C6F4F5C5E}" type="datetimeFigureOut">
              <a:rPr lang="ar-SA" smtClean="0"/>
              <a:t>01/02/45</a:t>
            </a:fld>
            <a:endParaRPr lang="ar-SA"/>
          </a:p>
        </p:txBody>
      </p:sp>
      <p:sp>
        <p:nvSpPr>
          <p:cNvPr id="5" name="Footer Placeholder 4"/>
          <p:cNvSpPr>
            <a:spLocks noGrp="1"/>
          </p:cNvSpPr>
          <p:nvPr>
            <p:ph type="ftr" sz="quarter" idx="11"/>
          </p:nvPr>
        </p:nvSpPr>
        <p:spPr/>
        <p:txBody>
          <a:bodyPr/>
          <a:lstStyle/>
          <a:p>
            <a:endParaRPr lang="ar-S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8F729D4-1C82-4D79-919D-198B706750D1}" type="slidenum">
              <a:rPr lang="ar-SA" smtClean="0"/>
              <a:t>‹#›</a:t>
            </a:fld>
            <a:endParaRPr lang="ar-SA"/>
          </a:p>
        </p:txBody>
      </p:sp>
    </p:spTree>
    <p:extLst>
      <p:ext uri="{BB962C8B-B14F-4D97-AF65-F5344CB8AC3E}">
        <p14:creationId xmlns:p14="http://schemas.microsoft.com/office/powerpoint/2010/main" val="586285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A453EC7C-DFD5-4ECA-A409-CB3C6F4F5C5E}" type="datetimeFigureOut">
              <a:rPr lang="ar-SA" smtClean="0"/>
              <a:t>01/02/45</a:t>
            </a:fld>
            <a:endParaRPr lang="ar-SA"/>
          </a:p>
        </p:txBody>
      </p:sp>
      <p:sp>
        <p:nvSpPr>
          <p:cNvPr id="5" name="Footer Placeholder 4"/>
          <p:cNvSpPr>
            <a:spLocks noGrp="1"/>
          </p:cNvSpPr>
          <p:nvPr>
            <p:ph type="ftr" sz="quarter" idx="11"/>
          </p:nvPr>
        </p:nvSpPr>
        <p:spPr/>
        <p:txBody>
          <a:bodyPr/>
          <a:lstStyle/>
          <a:p>
            <a:endParaRPr lang="ar-S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8F729D4-1C82-4D79-919D-198B706750D1}" type="slidenum">
              <a:rPr lang="ar-SA" smtClean="0"/>
              <a:t>‹#›</a:t>
            </a:fld>
            <a:endParaRPr lang="ar-SA"/>
          </a:p>
        </p:txBody>
      </p:sp>
    </p:spTree>
    <p:extLst>
      <p:ext uri="{BB962C8B-B14F-4D97-AF65-F5344CB8AC3E}">
        <p14:creationId xmlns:p14="http://schemas.microsoft.com/office/powerpoint/2010/main" val="503692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A453EC7C-DFD5-4ECA-A409-CB3C6F4F5C5E}" type="datetimeFigureOut">
              <a:rPr lang="ar-SA" smtClean="0"/>
              <a:t>01/02/45</a:t>
            </a:fld>
            <a:endParaRPr lang="ar-SA"/>
          </a:p>
        </p:txBody>
      </p:sp>
      <p:sp>
        <p:nvSpPr>
          <p:cNvPr id="5" name="Footer Placeholder 4"/>
          <p:cNvSpPr>
            <a:spLocks noGrp="1"/>
          </p:cNvSpPr>
          <p:nvPr>
            <p:ph type="ftr" sz="quarter" idx="11"/>
          </p:nvPr>
        </p:nvSpPr>
        <p:spPr/>
        <p:txBody>
          <a:bodyPr/>
          <a:lstStyle/>
          <a:p>
            <a:endParaRPr lang="ar-S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8F729D4-1C82-4D79-919D-198B706750D1}" type="slidenum">
              <a:rPr lang="ar-SA" smtClean="0"/>
              <a:t>‹#›</a:t>
            </a:fld>
            <a:endParaRPr lang="ar-S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278421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النص الرئيسي</a:t>
            </a:r>
          </a:p>
        </p:txBody>
      </p:sp>
      <p:sp>
        <p:nvSpPr>
          <p:cNvPr id="5" name="Date Placeholder 4"/>
          <p:cNvSpPr>
            <a:spLocks noGrp="1"/>
          </p:cNvSpPr>
          <p:nvPr>
            <p:ph type="dt" sz="half" idx="10"/>
          </p:nvPr>
        </p:nvSpPr>
        <p:spPr/>
        <p:txBody>
          <a:bodyPr/>
          <a:lstStyle/>
          <a:p>
            <a:fld id="{A453EC7C-DFD5-4ECA-A409-CB3C6F4F5C5E}" type="datetimeFigureOut">
              <a:rPr lang="ar-SA" smtClean="0"/>
              <a:t>01/02/45</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F729D4-1C82-4D79-919D-198B706750D1}" type="slidenum">
              <a:rPr lang="ar-SA" smtClean="0"/>
              <a:t>‹#›</a:t>
            </a:fld>
            <a:endParaRPr lang="ar-SA"/>
          </a:p>
        </p:txBody>
      </p:sp>
    </p:spTree>
    <p:extLst>
      <p:ext uri="{BB962C8B-B14F-4D97-AF65-F5344CB8AC3E}">
        <p14:creationId xmlns:p14="http://schemas.microsoft.com/office/powerpoint/2010/main" val="34437987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النص الرئيسي</a:t>
            </a:r>
          </a:p>
        </p:txBody>
      </p:sp>
      <p:sp>
        <p:nvSpPr>
          <p:cNvPr id="5" name="Date Placeholder 4"/>
          <p:cNvSpPr>
            <a:spLocks noGrp="1"/>
          </p:cNvSpPr>
          <p:nvPr>
            <p:ph type="dt" sz="half" idx="10"/>
          </p:nvPr>
        </p:nvSpPr>
        <p:spPr/>
        <p:txBody>
          <a:bodyPr/>
          <a:lstStyle/>
          <a:p>
            <a:fld id="{A453EC7C-DFD5-4ECA-A409-CB3C6F4F5C5E}" type="datetimeFigureOut">
              <a:rPr lang="ar-SA" smtClean="0"/>
              <a:t>01/02/45</a:t>
            </a:fld>
            <a:endParaRPr lang="ar-SA"/>
          </a:p>
        </p:txBody>
      </p:sp>
      <p:sp>
        <p:nvSpPr>
          <p:cNvPr id="6" name="Footer Placeholder 5"/>
          <p:cNvSpPr>
            <a:spLocks noGrp="1"/>
          </p:cNvSpPr>
          <p:nvPr>
            <p:ph type="ftr" sz="quarter" idx="11"/>
          </p:nvPr>
        </p:nvSpPr>
        <p:spPr/>
        <p:txBody>
          <a:bodyPr/>
          <a:lstStyle/>
          <a:p>
            <a:endParaRPr lang="ar-S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F729D4-1C82-4D79-919D-198B706750D1}" type="slidenum">
              <a:rPr lang="ar-SA" smtClean="0"/>
              <a:t>‹#›</a:t>
            </a:fld>
            <a:endParaRPr lang="ar-S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884837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النص الرئيسي</a:t>
            </a:r>
          </a:p>
        </p:txBody>
      </p:sp>
      <p:sp>
        <p:nvSpPr>
          <p:cNvPr id="5" name="Date Placeholder 4"/>
          <p:cNvSpPr>
            <a:spLocks noGrp="1"/>
          </p:cNvSpPr>
          <p:nvPr>
            <p:ph type="dt" sz="half" idx="10"/>
          </p:nvPr>
        </p:nvSpPr>
        <p:spPr/>
        <p:txBody>
          <a:bodyPr/>
          <a:lstStyle/>
          <a:p>
            <a:fld id="{A453EC7C-DFD5-4ECA-A409-CB3C6F4F5C5E}" type="datetimeFigureOut">
              <a:rPr lang="ar-SA" smtClean="0"/>
              <a:t>01/02/45</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F729D4-1C82-4D79-919D-198B706750D1}" type="slidenum">
              <a:rPr lang="ar-SA" smtClean="0"/>
              <a:t>‹#›</a:t>
            </a:fld>
            <a:endParaRPr lang="ar-SA"/>
          </a:p>
        </p:txBody>
      </p:sp>
    </p:spTree>
    <p:extLst>
      <p:ext uri="{BB962C8B-B14F-4D97-AF65-F5344CB8AC3E}">
        <p14:creationId xmlns:p14="http://schemas.microsoft.com/office/powerpoint/2010/main" val="3089396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A453EC7C-DFD5-4ECA-A409-CB3C6F4F5C5E}" type="datetimeFigureOut">
              <a:rPr lang="ar-SA" smtClean="0"/>
              <a:t>01/02/45</a:t>
            </a:fld>
            <a:endParaRPr lang="ar-SA"/>
          </a:p>
        </p:txBody>
      </p:sp>
      <p:sp>
        <p:nvSpPr>
          <p:cNvPr id="5" name="Footer Placeholder 4"/>
          <p:cNvSpPr>
            <a:spLocks noGrp="1"/>
          </p:cNvSpPr>
          <p:nvPr>
            <p:ph type="ftr" sz="quarter" idx="11"/>
          </p:nvPr>
        </p:nvSpPr>
        <p:spPr/>
        <p:txBody>
          <a:bodyPr/>
          <a:lstStyle/>
          <a:p>
            <a:endParaRPr lang="ar-S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F729D4-1C82-4D79-919D-198B706750D1}" type="slidenum">
              <a:rPr lang="ar-SA" smtClean="0"/>
              <a:t>‹#›</a:t>
            </a:fld>
            <a:endParaRPr lang="ar-SA"/>
          </a:p>
        </p:txBody>
      </p:sp>
    </p:spTree>
    <p:extLst>
      <p:ext uri="{BB962C8B-B14F-4D97-AF65-F5344CB8AC3E}">
        <p14:creationId xmlns:p14="http://schemas.microsoft.com/office/powerpoint/2010/main" val="34751263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A453EC7C-DFD5-4ECA-A409-CB3C6F4F5C5E}" type="datetimeFigureOut">
              <a:rPr lang="ar-SA" smtClean="0"/>
              <a:t>01/02/45</a:t>
            </a:fld>
            <a:endParaRPr lang="ar-SA"/>
          </a:p>
        </p:txBody>
      </p:sp>
      <p:sp>
        <p:nvSpPr>
          <p:cNvPr id="5" name="Footer Placeholder 4"/>
          <p:cNvSpPr>
            <a:spLocks noGrp="1"/>
          </p:cNvSpPr>
          <p:nvPr>
            <p:ph type="ftr" sz="quarter" idx="11"/>
          </p:nvPr>
        </p:nvSpPr>
        <p:spPr/>
        <p:txBody>
          <a:bodyPr/>
          <a:lstStyle/>
          <a:p>
            <a:endParaRPr lang="ar-S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F729D4-1C82-4D79-919D-198B706750D1}" type="slidenum">
              <a:rPr lang="ar-SA" smtClean="0"/>
              <a:t>‹#›</a:t>
            </a:fld>
            <a:endParaRPr lang="ar-SA"/>
          </a:p>
        </p:txBody>
      </p:sp>
    </p:spTree>
    <p:extLst>
      <p:ext uri="{BB962C8B-B14F-4D97-AF65-F5344CB8AC3E}">
        <p14:creationId xmlns:p14="http://schemas.microsoft.com/office/powerpoint/2010/main" val="7635718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White Slide">
    <p:spTree>
      <p:nvGrpSpPr>
        <p:cNvPr id="1" name=""/>
        <p:cNvGrpSpPr/>
        <p:nvPr/>
      </p:nvGrpSpPr>
      <p:grpSpPr>
        <a:xfrm>
          <a:off x="0" y="0"/>
          <a:ext cx="0" cy="0"/>
          <a:chOff x="0" y="0"/>
          <a:chExt cx="0" cy="0"/>
        </a:xfrm>
      </p:grpSpPr>
      <p:pic>
        <p:nvPicPr>
          <p:cNvPr id="9" name="صورة 6">
            <a:extLst>
              <a:ext uri="{FF2B5EF4-FFF2-40B4-BE49-F238E27FC236}">
                <a16:creationId xmlns:a16="http://schemas.microsoft.com/office/drawing/2014/main" id="{78A2F132-3D10-F54C-AF32-2B804562D667}"/>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4835" t="7968" r="27194" b="34258"/>
          <a:stretch/>
        </p:blipFill>
        <p:spPr>
          <a:xfrm>
            <a:off x="52252" y="5994972"/>
            <a:ext cx="940526" cy="780296"/>
          </a:xfrm>
          <a:prstGeom prst="rect">
            <a:avLst/>
          </a:prstGeom>
        </p:spPr>
      </p:pic>
      <p:pic>
        <p:nvPicPr>
          <p:cNvPr id="10" name="صورة 3">
            <a:extLst>
              <a:ext uri="{FF2B5EF4-FFF2-40B4-BE49-F238E27FC236}">
                <a16:creationId xmlns:a16="http://schemas.microsoft.com/office/drawing/2014/main" id="{ECC0EB7E-7FFA-5245-98BC-213F95398B93}"/>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17500" r="16667" b="25000"/>
          <a:stretch/>
        </p:blipFill>
        <p:spPr>
          <a:xfrm>
            <a:off x="76199" y="-1"/>
            <a:ext cx="3820719" cy="1757531"/>
          </a:xfrm>
          <a:prstGeom prst="rect">
            <a:avLst/>
          </a:prstGeom>
        </p:spPr>
      </p:pic>
    </p:spTree>
    <p:extLst>
      <p:ext uri="{BB962C8B-B14F-4D97-AF65-F5344CB8AC3E}">
        <p14:creationId xmlns:p14="http://schemas.microsoft.com/office/powerpoint/2010/main" val="3203369205"/>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عنوان فقط">
    <p:spTree>
      <p:nvGrpSpPr>
        <p:cNvPr id="1" name=""/>
        <p:cNvGrpSpPr/>
        <p:nvPr/>
      </p:nvGrpSpPr>
      <p:grpSpPr>
        <a:xfrm>
          <a:off x="0" y="0"/>
          <a:ext cx="0" cy="0"/>
          <a:chOff x="0" y="0"/>
          <a:chExt cx="0" cy="0"/>
        </a:xfrm>
      </p:grpSpPr>
      <p:pic>
        <p:nvPicPr>
          <p:cNvPr id="6" name="صورة 6">
            <a:extLst>
              <a:ext uri="{FF2B5EF4-FFF2-40B4-BE49-F238E27FC236}">
                <a16:creationId xmlns:a16="http://schemas.microsoft.com/office/drawing/2014/main" id="{DFC7E692-D387-A14D-A990-7CC77F55EDF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4835" t="7968" r="27194" b="34258"/>
          <a:stretch/>
        </p:blipFill>
        <p:spPr>
          <a:xfrm>
            <a:off x="52252" y="5994972"/>
            <a:ext cx="940526" cy="780296"/>
          </a:xfrm>
          <a:prstGeom prst="rect">
            <a:avLst/>
          </a:prstGeom>
        </p:spPr>
      </p:pic>
      <p:pic>
        <p:nvPicPr>
          <p:cNvPr id="7" name="صورة 3">
            <a:extLst>
              <a:ext uri="{FF2B5EF4-FFF2-40B4-BE49-F238E27FC236}">
                <a16:creationId xmlns:a16="http://schemas.microsoft.com/office/drawing/2014/main" id="{BC6B0316-F90C-4E41-B383-76503D627097}"/>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17500" r="16667" b="25000"/>
          <a:stretch/>
        </p:blipFill>
        <p:spPr>
          <a:xfrm>
            <a:off x="76199" y="-1"/>
            <a:ext cx="3820719" cy="1757531"/>
          </a:xfrm>
          <a:prstGeom prst="rect">
            <a:avLst/>
          </a:prstGeom>
        </p:spPr>
      </p:pic>
    </p:spTree>
    <p:extLst>
      <p:ext uri="{BB962C8B-B14F-4D97-AF65-F5344CB8AC3E}">
        <p14:creationId xmlns:p14="http://schemas.microsoft.com/office/powerpoint/2010/main" val="9018611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شريحة عنوان">
    <p:spTree>
      <p:nvGrpSpPr>
        <p:cNvPr id="1" name=""/>
        <p:cNvGrpSpPr/>
        <p:nvPr/>
      </p:nvGrpSpPr>
      <p:grpSpPr>
        <a:xfrm>
          <a:off x="0" y="0"/>
          <a:ext cx="0" cy="0"/>
          <a:chOff x="0" y="0"/>
          <a:chExt cx="0" cy="0"/>
        </a:xfrm>
      </p:grpSpPr>
      <p:pic>
        <p:nvPicPr>
          <p:cNvPr id="7" name="صورة 6">
            <a:extLst>
              <a:ext uri="{FF2B5EF4-FFF2-40B4-BE49-F238E27FC236}">
                <a16:creationId xmlns:a16="http://schemas.microsoft.com/office/drawing/2014/main" id="{5F26D1E8-14EB-FC4E-82C5-A4C927871DEF}"/>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4835" t="7968" r="27194" b="34258"/>
          <a:stretch/>
        </p:blipFill>
        <p:spPr>
          <a:xfrm>
            <a:off x="52252" y="5994972"/>
            <a:ext cx="940526" cy="780296"/>
          </a:xfrm>
          <a:prstGeom prst="rect">
            <a:avLst/>
          </a:prstGeom>
        </p:spPr>
      </p:pic>
      <p:pic>
        <p:nvPicPr>
          <p:cNvPr id="8" name="صورة 3">
            <a:extLst>
              <a:ext uri="{FF2B5EF4-FFF2-40B4-BE49-F238E27FC236}">
                <a16:creationId xmlns:a16="http://schemas.microsoft.com/office/drawing/2014/main" id="{4994F05B-6812-AC49-BBAA-95E71C3F6244}"/>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17500" r="16667" b="25000"/>
          <a:stretch/>
        </p:blipFill>
        <p:spPr>
          <a:xfrm>
            <a:off x="76199" y="-1"/>
            <a:ext cx="3820719" cy="1757531"/>
          </a:xfrm>
          <a:prstGeom prst="rect">
            <a:avLst/>
          </a:prstGeom>
        </p:spPr>
      </p:pic>
    </p:spTree>
    <p:extLst>
      <p:ext uri="{BB962C8B-B14F-4D97-AF65-F5344CB8AC3E}">
        <p14:creationId xmlns:p14="http://schemas.microsoft.com/office/powerpoint/2010/main" val="3372557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A453EC7C-DFD5-4ECA-A409-CB3C6F4F5C5E}" type="datetimeFigureOut">
              <a:rPr lang="ar-SA" smtClean="0"/>
              <a:t>01/02/45</a:t>
            </a:fld>
            <a:endParaRPr lang="ar-SA"/>
          </a:p>
        </p:txBody>
      </p:sp>
      <p:sp>
        <p:nvSpPr>
          <p:cNvPr id="5" name="Footer Placeholder 4"/>
          <p:cNvSpPr>
            <a:spLocks noGrp="1"/>
          </p:cNvSpPr>
          <p:nvPr>
            <p:ph type="ftr" sz="quarter" idx="11"/>
          </p:nvPr>
        </p:nvSpPr>
        <p:spPr/>
        <p:txBody>
          <a:bodyPr/>
          <a:lstStyle/>
          <a:p>
            <a:endParaRPr lang="ar-S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F729D4-1C82-4D79-919D-198B706750D1}" type="slidenum">
              <a:rPr lang="ar-SA" smtClean="0"/>
              <a:t>‹#›</a:t>
            </a:fld>
            <a:endParaRPr lang="ar-SA"/>
          </a:p>
        </p:txBody>
      </p:sp>
    </p:spTree>
    <p:extLst>
      <p:ext uri="{BB962C8B-B14F-4D97-AF65-F5344CB8AC3E}">
        <p14:creationId xmlns:p14="http://schemas.microsoft.com/office/powerpoint/2010/main" val="2417326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A453EC7C-DFD5-4ECA-A409-CB3C6F4F5C5E}" type="datetimeFigureOut">
              <a:rPr lang="ar-SA" smtClean="0"/>
              <a:t>01/02/45</a:t>
            </a:fld>
            <a:endParaRPr lang="ar-SA"/>
          </a:p>
        </p:txBody>
      </p:sp>
      <p:sp>
        <p:nvSpPr>
          <p:cNvPr id="5" name="Footer Placeholder 4"/>
          <p:cNvSpPr>
            <a:spLocks noGrp="1"/>
          </p:cNvSpPr>
          <p:nvPr>
            <p:ph type="ftr" sz="quarter" idx="11"/>
          </p:nvPr>
        </p:nvSpPr>
        <p:spPr/>
        <p:txBody>
          <a:bodyPr/>
          <a:lstStyle/>
          <a:p>
            <a:endParaRPr lang="ar-S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8F729D4-1C82-4D79-919D-198B706750D1}" type="slidenum">
              <a:rPr lang="ar-SA" smtClean="0"/>
              <a:t>‹#›</a:t>
            </a:fld>
            <a:endParaRPr lang="ar-SA"/>
          </a:p>
        </p:txBody>
      </p:sp>
    </p:spTree>
    <p:extLst>
      <p:ext uri="{BB962C8B-B14F-4D97-AF65-F5344CB8AC3E}">
        <p14:creationId xmlns:p14="http://schemas.microsoft.com/office/powerpoint/2010/main" val="3376859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A453EC7C-DFD5-4ECA-A409-CB3C6F4F5C5E}" type="datetimeFigureOut">
              <a:rPr lang="ar-SA" smtClean="0"/>
              <a:t>01/02/45</a:t>
            </a:fld>
            <a:endParaRPr lang="ar-SA"/>
          </a:p>
        </p:txBody>
      </p:sp>
      <p:sp>
        <p:nvSpPr>
          <p:cNvPr id="6" name="Footer Placeholder 5"/>
          <p:cNvSpPr>
            <a:spLocks noGrp="1"/>
          </p:cNvSpPr>
          <p:nvPr>
            <p:ph type="ftr" sz="quarter" idx="11"/>
          </p:nvPr>
        </p:nvSpPr>
        <p:spPr/>
        <p:txBody>
          <a:bodyPr/>
          <a:lstStyle/>
          <a:p>
            <a:endParaRPr lang="ar-S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8F729D4-1C82-4D79-919D-198B706750D1}" type="slidenum">
              <a:rPr lang="ar-SA" smtClean="0"/>
              <a:t>‹#›</a:t>
            </a:fld>
            <a:endParaRPr lang="ar-SA"/>
          </a:p>
        </p:txBody>
      </p:sp>
    </p:spTree>
    <p:extLst>
      <p:ext uri="{BB962C8B-B14F-4D97-AF65-F5344CB8AC3E}">
        <p14:creationId xmlns:p14="http://schemas.microsoft.com/office/powerpoint/2010/main" val="999482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A453EC7C-DFD5-4ECA-A409-CB3C6F4F5C5E}" type="datetimeFigureOut">
              <a:rPr lang="ar-SA" smtClean="0"/>
              <a:t>01/02/45</a:t>
            </a:fld>
            <a:endParaRPr lang="ar-SA"/>
          </a:p>
        </p:txBody>
      </p:sp>
      <p:sp>
        <p:nvSpPr>
          <p:cNvPr id="8" name="Footer Placeholder 7"/>
          <p:cNvSpPr>
            <a:spLocks noGrp="1"/>
          </p:cNvSpPr>
          <p:nvPr>
            <p:ph type="ftr" sz="quarter" idx="11"/>
          </p:nvPr>
        </p:nvSpPr>
        <p:spPr/>
        <p:txBody>
          <a:bodyPr/>
          <a:lstStyle/>
          <a:p>
            <a:endParaRPr lang="ar-S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8F729D4-1C82-4D79-919D-198B706750D1}" type="slidenum">
              <a:rPr lang="ar-SA" smtClean="0"/>
              <a:t>‹#›</a:t>
            </a:fld>
            <a:endParaRPr lang="ar-SA"/>
          </a:p>
        </p:txBody>
      </p:sp>
    </p:spTree>
    <p:extLst>
      <p:ext uri="{BB962C8B-B14F-4D97-AF65-F5344CB8AC3E}">
        <p14:creationId xmlns:p14="http://schemas.microsoft.com/office/powerpoint/2010/main" val="2717954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Date Placeholder 2"/>
          <p:cNvSpPr>
            <a:spLocks noGrp="1"/>
          </p:cNvSpPr>
          <p:nvPr>
            <p:ph type="dt" sz="half" idx="10"/>
          </p:nvPr>
        </p:nvSpPr>
        <p:spPr/>
        <p:txBody>
          <a:bodyPr/>
          <a:lstStyle/>
          <a:p>
            <a:fld id="{A453EC7C-DFD5-4ECA-A409-CB3C6F4F5C5E}" type="datetimeFigureOut">
              <a:rPr lang="ar-SA" smtClean="0"/>
              <a:t>01/02/45</a:t>
            </a:fld>
            <a:endParaRPr lang="ar-SA"/>
          </a:p>
        </p:txBody>
      </p:sp>
      <p:sp>
        <p:nvSpPr>
          <p:cNvPr id="4" name="Footer Placeholder 3"/>
          <p:cNvSpPr>
            <a:spLocks noGrp="1"/>
          </p:cNvSpPr>
          <p:nvPr>
            <p:ph type="ftr" sz="quarter" idx="11"/>
          </p:nvPr>
        </p:nvSpPr>
        <p:spPr/>
        <p:txBody>
          <a:bodyPr/>
          <a:lstStyle/>
          <a:p>
            <a:endParaRPr lang="ar-S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8F729D4-1C82-4D79-919D-198B706750D1}" type="slidenum">
              <a:rPr lang="ar-SA" smtClean="0"/>
              <a:t>‹#›</a:t>
            </a:fld>
            <a:endParaRPr lang="ar-SA"/>
          </a:p>
        </p:txBody>
      </p:sp>
    </p:spTree>
    <p:extLst>
      <p:ext uri="{BB962C8B-B14F-4D97-AF65-F5344CB8AC3E}">
        <p14:creationId xmlns:p14="http://schemas.microsoft.com/office/powerpoint/2010/main" val="2006373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pic>
        <p:nvPicPr>
          <p:cNvPr id="7" name="صورة 6">
            <a:extLst>
              <a:ext uri="{FF2B5EF4-FFF2-40B4-BE49-F238E27FC236}">
                <a16:creationId xmlns:a16="http://schemas.microsoft.com/office/drawing/2014/main" id="{B45C1D0F-5419-6A43-8559-E606A70790C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4835" t="7968" r="27194" b="34258"/>
          <a:stretch/>
        </p:blipFill>
        <p:spPr>
          <a:xfrm>
            <a:off x="52252" y="5994972"/>
            <a:ext cx="940526" cy="780296"/>
          </a:xfrm>
          <a:prstGeom prst="rect">
            <a:avLst/>
          </a:prstGeom>
        </p:spPr>
      </p:pic>
      <p:pic>
        <p:nvPicPr>
          <p:cNvPr id="8" name="صورة 3">
            <a:extLst>
              <a:ext uri="{FF2B5EF4-FFF2-40B4-BE49-F238E27FC236}">
                <a16:creationId xmlns:a16="http://schemas.microsoft.com/office/drawing/2014/main" id="{65BDC0F8-B8C9-3F47-A3F9-054C4B279DE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17500" r="16667" b="25000"/>
          <a:stretch/>
        </p:blipFill>
        <p:spPr>
          <a:xfrm>
            <a:off x="76199" y="-1"/>
            <a:ext cx="3820719" cy="1757531"/>
          </a:xfrm>
          <a:prstGeom prst="rect">
            <a:avLst/>
          </a:prstGeom>
        </p:spPr>
      </p:pic>
    </p:spTree>
    <p:extLst>
      <p:ext uri="{BB962C8B-B14F-4D97-AF65-F5344CB8AC3E}">
        <p14:creationId xmlns:p14="http://schemas.microsoft.com/office/powerpoint/2010/main" val="856631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A453EC7C-DFD5-4ECA-A409-CB3C6F4F5C5E}" type="datetimeFigureOut">
              <a:rPr lang="ar-SA" smtClean="0"/>
              <a:t>01/02/45</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8F729D4-1C82-4D79-919D-198B706750D1}" type="slidenum">
              <a:rPr lang="ar-SA" smtClean="0"/>
              <a:t>‹#›</a:t>
            </a:fld>
            <a:endParaRPr lang="ar-SA"/>
          </a:p>
        </p:txBody>
      </p:sp>
    </p:spTree>
    <p:extLst>
      <p:ext uri="{BB962C8B-B14F-4D97-AF65-F5344CB8AC3E}">
        <p14:creationId xmlns:p14="http://schemas.microsoft.com/office/powerpoint/2010/main" val="3225935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A453EC7C-DFD5-4ECA-A409-CB3C6F4F5C5E}" type="datetimeFigureOut">
              <a:rPr lang="ar-SA" smtClean="0"/>
              <a:t>01/02/45</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F729D4-1C82-4D79-919D-198B706750D1}" type="slidenum">
              <a:rPr lang="ar-SA" smtClean="0"/>
              <a:t>‹#›</a:t>
            </a:fld>
            <a:endParaRPr lang="ar-SA"/>
          </a:p>
        </p:txBody>
      </p:sp>
    </p:spTree>
    <p:extLst>
      <p:ext uri="{BB962C8B-B14F-4D97-AF65-F5344CB8AC3E}">
        <p14:creationId xmlns:p14="http://schemas.microsoft.com/office/powerpoint/2010/main" val="2006074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453EC7C-DFD5-4ECA-A409-CB3C6F4F5C5E}" type="datetimeFigureOut">
              <a:rPr lang="ar-SA" smtClean="0"/>
              <a:t>01/02/45</a:t>
            </a:fld>
            <a:endParaRPr lang="ar-S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SA"/>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8F729D4-1C82-4D79-919D-198B706750D1}" type="slidenum">
              <a:rPr lang="ar-SA" smtClean="0"/>
              <a:t>‹#›</a:t>
            </a:fld>
            <a:endParaRPr lang="ar-SA"/>
          </a:p>
        </p:txBody>
      </p:sp>
    </p:spTree>
    <p:extLst>
      <p:ext uri="{BB962C8B-B14F-4D97-AF65-F5344CB8AC3E}">
        <p14:creationId xmlns:p14="http://schemas.microsoft.com/office/powerpoint/2010/main" val="192722341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80" r:id="rId18"/>
    <p:sldLayoutId id="2147483649" r:id="rId19"/>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jp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sw_ogac@pnu.edu.sa" TargetMode="Externa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mailto:Csw_ogac@pnu.edu.sa" TargetMode="External"/><Relationship Id="rId1" Type="http://schemas.openxmlformats.org/officeDocument/2006/relationships/slideLayout" Target="../slideLayouts/slideLayout17.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0.png"/><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png"/><Relationship Id="rId1" Type="http://schemas.openxmlformats.org/officeDocument/2006/relationships/slideLayout" Target="../slideLayouts/slideLayout17.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3" Type="http://schemas.openxmlformats.org/officeDocument/2006/relationships/hyperlink" Target="mailto:csw_taffairs@pnu.edu.sa" TargetMode="External"/><Relationship Id="rId2" Type="http://schemas.openxmlformats.org/officeDocument/2006/relationships/hyperlink" Target="mailto:Dar@pnu.edu.sa" TargetMode="External"/><Relationship Id="rId1" Type="http://schemas.openxmlformats.org/officeDocument/2006/relationships/slideLayout" Target="../slideLayouts/slideLayout18.xml"/><Relationship Id="rId4" Type="http://schemas.openxmlformats.org/officeDocument/2006/relationships/hyperlink" Target="mailto:uss@pnu.edu.sa"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صورة 5">
            <a:extLst>
              <a:ext uri="{FF2B5EF4-FFF2-40B4-BE49-F238E27FC236}">
                <a16:creationId xmlns:a16="http://schemas.microsoft.com/office/drawing/2014/main" id="{4CB59C05-22BA-4849-9DE6-95EEACCF5F9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21925" r="6666" b="10001"/>
          <a:stretch/>
        </p:blipFill>
        <p:spPr>
          <a:xfrm>
            <a:off x="610980" y="2762772"/>
            <a:ext cx="11228141" cy="2622459"/>
          </a:xfrm>
          <a:prstGeom prst="rect">
            <a:avLst/>
          </a:prstGeom>
        </p:spPr>
      </p:pic>
      <p:pic>
        <p:nvPicPr>
          <p:cNvPr id="4" name="صورة 3">
            <a:extLst>
              <a:ext uri="{FF2B5EF4-FFF2-40B4-BE49-F238E27FC236}">
                <a16:creationId xmlns:a16="http://schemas.microsoft.com/office/drawing/2014/main" id="{FCC52432-6E22-4040-9FF3-CA6136783B5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7500" r="16667" b="25000"/>
          <a:stretch/>
        </p:blipFill>
        <p:spPr>
          <a:xfrm rot="10800000">
            <a:off x="389161" y="5157621"/>
            <a:ext cx="3820719" cy="1757531"/>
          </a:xfrm>
          <a:prstGeom prst="rect">
            <a:avLst/>
          </a:prstGeom>
        </p:spPr>
      </p:pic>
      <p:pic>
        <p:nvPicPr>
          <p:cNvPr id="5" name="صورة 4">
            <a:extLst>
              <a:ext uri="{FF2B5EF4-FFF2-40B4-BE49-F238E27FC236}">
                <a16:creationId xmlns:a16="http://schemas.microsoft.com/office/drawing/2014/main" id="{E5233B0B-FCCD-4BEB-81B0-2D2018E4151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752390" y="30096"/>
            <a:ext cx="3276736" cy="2457582"/>
          </a:xfrm>
          <a:prstGeom prst="rect">
            <a:avLst/>
          </a:prstGeom>
        </p:spPr>
      </p:pic>
      <p:sp>
        <p:nvSpPr>
          <p:cNvPr id="7" name="مربع نص 6">
            <a:extLst>
              <a:ext uri="{FF2B5EF4-FFF2-40B4-BE49-F238E27FC236}">
                <a16:creationId xmlns:a16="http://schemas.microsoft.com/office/drawing/2014/main" id="{03B97EFE-9474-4E8A-B8DF-B1FB99DAED55}"/>
              </a:ext>
            </a:extLst>
          </p:cNvPr>
          <p:cNvSpPr txBox="1"/>
          <p:nvPr/>
        </p:nvSpPr>
        <p:spPr>
          <a:xfrm>
            <a:off x="1662545" y="3105834"/>
            <a:ext cx="9823425" cy="646331"/>
          </a:xfrm>
          <a:prstGeom prst="rect">
            <a:avLst/>
          </a:prstGeom>
          <a:noFill/>
        </p:spPr>
        <p:txBody>
          <a:bodyPr wrap="square" rtlCol="1">
            <a:spAutoFit/>
          </a:bodyPr>
          <a:lstStyle/>
          <a:p>
            <a:r>
              <a:rPr lang="ar-SA" sz="3600" dirty="0">
                <a:solidFill>
                  <a:srgbClr val="40BB77"/>
                </a:solidFill>
                <a:latin typeface="PNU Medium" panose="00000600000000000000" pitchFamily="2" charset="-78"/>
                <a:cs typeface="PNU Medium" panose="00000600000000000000" pitchFamily="2" charset="-78"/>
              </a:rPr>
              <a:t>دليل الارشاد الاكاديمي بكلية </a:t>
            </a:r>
            <a:r>
              <a:rPr lang="ar-SA" sz="2800" dirty="0">
                <a:solidFill>
                  <a:srgbClr val="40BB77"/>
                </a:solidFill>
                <a:latin typeface="PNU Medium" panose="00000600000000000000" pitchFamily="2" charset="-78"/>
                <a:cs typeface="PNU Medium" panose="00000600000000000000" pitchFamily="2" charset="-78"/>
              </a:rPr>
              <a:t>الخدمة</a:t>
            </a:r>
            <a:r>
              <a:rPr lang="ar-SA" sz="3600" dirty="0">
                <a:solidFill>
                  <a:srgbClr val="40BB77"/>
                </a:solidFill>
                <a:latin typeface="PNU Medium" panose="00000600000000000000" pitchFamily="2" charset="-78"/>
                <a:cs typeface="PNU Medium" panose="00000600000000000000" pitchFamily="2" charset="-78"/>
              </a:rPr>
              <a:t> الاجتماعية </a:t>
            </a:r>
          </a:p>
        </p:txBody>
      </p:sp>
      <p:sp>
        <p:nvSpPr>
          <p:cNvPr id="8" name="مربع نص 7">
            <a:extLst>
              <a:ext uri="{FF2B5EF4-FFF2-40B4-BE49-F238E27FC236}">
                <a16:creationId xmlns:a16="http://schemas.microsoft.com/office/drawing/2014/main" id="{30677C5E-0349-4C9F-A6BE-1401D717BD64}"/>
              </a:ext>
            </a:extLst>
          </p:cNvPr>
          <p:cNvSpPr txBox="1"/>
          <p:nvPr/>
        </p:nvSpPr>
        <p:spPr>
          <a:xfrm>
            <a:off x="7721491" y="2191131"/>
            <a:ext cx="3930733" cy="400110"/>
          </a:xfrm>
          <a:prstGeom prst="rect">
            <a:avLst/>
          </a:prstGeom>
          <a:noFill/>
        </p:spPr>
        <p:txBody>
          <a:bodyPr wrap="square" rtlCol="1">
            <a:spAutoFit/>
          </a:bodyPr>
          <a:lstStyle/>
          <a:p>
            <a:pPr algn="r"/>
            <a:r>
              <a:rPr lang="ar-SA" sz="2000" b="1" dirty="0">
                <a:latin typeface="PNU Medium" panose="00000600000000000000" pitchFamily="2" charset="-78"/>
                <a:cs typeface="PNU Medium" panose="00000600000000000000" pitchFamily="2" charset="-78"/>
              </a:rPr>
              <a:t>وحدة الارشاد الأكاديمي </a:t>
            </a:r>
          </a:p>
        </p:txBody>
      </p:sp>
      <p:sp>
        <p:nvSpPr>
          <p:cNvPr id="2" name="AutoShape 2" descr="https://www.alyuwm.com/wp-content/uploads/2020/06/حملة-نعود-بحذر2-1130x580.jpg.webp"/>
          <p:cNvSpPr>
            <a:spLocks noChangeAspect="1" noChangeArrowheads="1"/>
          </p:cNvSpPr>
          <p:nvPr/>
        </p:nvSpPr>
        <p:spPr bwMode="auto">
          <a:xfrm>
            <a:off x="63500" y="-136525"/>
            <a:ext cx="4848225" cy="24860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sp>
        <p:nvSpPr>
          <p:cNvPr id="3" name="AutoShape 4" descr="https://www.alyuwm.com/wp-content/uploads/2020/06/حملة-نعود-بحذر2-1130x580.jpg.webp"/>
          <p:cNvSpPr>
            <a:spLocks noChangeAspect="1" noChangeArrowheads="1"/>
          </p:cNvSpPr>
          <p:nvPr/>
        </p:nvSpPr>
        <p:spPr bwMode="auto">
          <a:xfrm>
            <a:off x="215900" y="15875"/>
            <a:ext cx="4848225" cy="24860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spTree>
    <p:extLst>
      <p:ext uri="{BB962C8B-B14F-4D97-AF65-F5344CB8AC3E}">
        <p14:creationId xmlns:p14="http://schemas.microsoft.com/office/powerpoint/2010/main" val="5646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793175" y="1763079"/>
            <a:ext cx="9488383" cy="4031873"/>
          </a:xfrm>
          <a:prstGeom prst="rect">
            <a:avLst/>
          </a:prstGeom>
        </p:spPr>
        <p:txBody>
          <a:bodyPr wrap="square">
            <a:spAutoFit/>
          </a:bodyPr>
          <a:lstStyle/>
          <a:p>
            <a:pPr lvl="0"/>
            <a:endParaRPr lang="ar-SA" sz="3200" b="1" dirty="0">
              <a:solidFill>
                <a:srgbClr val="000000"/>
              </a:solidFill>
            </a:endParaRPr>
          </a:p>
          <a:p>
            <a:pPr lvl="0" algn="ctr"/>
            <a:r>
              <a:rPr lang="ar-SA" sz="3200" b="1" dirty="0">
                <a:solidFill>
                  <a:srgbClr val="002060"/>
                </a:solidFill>
              </a:rPr>
              <a:t>عزيزتي الطالبة</a:t>
            </a:r>
          </a:p>
          <a:p>
            <a:pPr lvl="0" algn="ctr"/>
            <a:endParaRPr lang="ar-SA" sz="3200" b="1" dirty="0">
              <a:solidFill>
                <a:srgbClr val="002060"/>
              </a:solidFill>
            </a:endParaRPr>
          </a:p>
          <a:p>
            <a:pPr lvl="0" algn="ctr"/>
            <a:r>
              <a:rPr lang="ar-SA" sz="3200" b="1" dirty="0">
                <a:solidFill>
                  <a:srgbClr val="000000"/>
                </a:solidFill>
              </a:rPr>
              <a:t> التسجيل المبكر لا يعتبر تسجيلاً نهائياً، لذا يلزم الطالبة الدخول في فترة الحذف والاضافة المحددة للفصل التالي</a:t>
            </a:r>
          </a:p>
          <a:p>
            <a:pPr lvl="0"/>
            <a:endParaRPr lang="ar-SA" sz="3200" b="1" dirty="0">
              <a:solidFill>
                <a:srgbClr val="000000"/>
              </a:solidFill>
            </a:endParaRPr>
          </a:p>
          <a:p>
            <a:pPr lvl="0"/>
            <a:endParaRPr lang="ar-SA" sz="3200" b="1" dirty="0">
              <a:solidFill>
                <a:srgbClr val="000000"/>
              </a:solidFill>
            </a:endParaRPr>
          </a:p>
        </p:txBody>
      </p:sp>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5663" y="5629992"/>
            <a:ext cx="2743199" cy="1228008"/>
          </a:xfrm>
          <a:prstGeom prst="rect">
            <a:avLst/>
          </a:prstGeom>
        </p:spPr>
      </p:pic>
      <p:pic>
        <p:nvPicPr>
          <p:cNvPr id="6" name="صورة 5">
            <a:extLst>
              <a:ext uri="{FF2B5EF4-FFF2-40B4-BE49-F238E27FC236}">
                <a16:creationId xmlns:a16="http://schemas.microsoft.com/office/drawing/2014/main" id="{E5233B0B-FCCD-4BEB-81B0-2D2018E4151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15264" y="0"/>
            <a:ext cx="3276736" cy="1905582"/>
          </a:xfrm>
          <a:prstGeom prst="rect">
            <a:avLst/>
          </a:prstGeom>
        </p:spPr>
      </p:pic>
    </p:spTree>
    <p:extLst>
      <p:ext uri="{BB962C8B-B14F-4D97-AF65-F5344CB8AC3E}">
        <p14:creationId xmlns:p14="http://schemas.microsoft.com/office/powerpoint/2010/main" val="3843662309"/>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045030" y="1810503"/>
            <a:ext cx="9690264" cy="5293757"/>
          </a:xfrm>
          <a:prstGeom prst="rect">
            <a:avLst/>
          </a:prstGeom>
        </p:spPr>
        <p:txBody>
          <a:bodyPr wrap="square">
            <a:spAutoFit/>
          </a:bodyPr>
          <a:lstStyle/>
          <a:p>
            <a:pPr lvl="0"/>
            <a:endParaRPr lang="ar-SA" sz="3200" b="1" dirty="0">
              <a:solidFill>
                <a:srgbClr val="7030A0"/>
              </a:solidFill>
            </a:endParaRPr>
          </a:p>
          <a:p>
            <a:pPr lvl="0" algn="ctr"/>
            <a:r>
              <a:rPr lang="ar-SA" sz="3200" b="1" dirty="0">
                <a:solidFill>
                  <a:srgbClr val="7030A0"/>
                </a:solidFill>
              </a:rPr>
              <a:t>عزيزتي الطالبة</a:t>
            </a:r>
          </a:p>
          <a:p>
            <a:pPr lvl="0" algn="ctr"/>
            <a:endParaRPr lang="ar-SA" sz="3200" b="1" dirty="0">
              <a:solidFill>
                <a:srgbClr val="FF0000"/>
              </a:solidFill>
            </a:endParaRPr>
          </a:p>
          <a:p>
            <a:pPr lvl="0"/>
            <a:r>
              <a:rPr lang="ar-SA" sz="3200" b="1" dirty="0">
                <a:solidFill>
                  <a:srgbClr val="000000"/>
                </a:solidFill>
              </a:rPr>
              <a:t>إذا واجهتك مشكلة أثناء التسجيل المبكر عليك التواصل مع :-</a:t>
            </a:r>
          </a:p>
          <a:p>
            <a:pPr lvl="0" algn="ctr"/>
            <a:r>
              <a:rPr lang="en-US" sz="3200" b="1" dirty="0">
                <a:solidFill>
                  <a:srgbClr val="7030A0"/>
                </a:solidFill>
                <a:hlinkClick r:id="rId2"/>
              </a:rPr>
              <a:t>Csw_ogac@pnu.edu.sa</a:t>
            </a:r>
            <a:endParaRPr lang="ar-SA" sz="3200" b="1" dirty="0">
              <a:solidFill>
                <a:srgbClr val="7030A0"/>
              </a:solidFill>
            </a:endParaRPr>
          </a:p>
          <a:p>
            <a:pPr lvl="0"/>
            <a:endParaRPr lang="ar-SA" b="1" dirty="0">
              <a:solidFill>
                <a:srgbClr val="000000"/>
              </a:solidFill>
            </a:endParaRPr>
          </a:p>
          <a:p>
            <a:pPr lvl="0"/>
            <a:endParaRPr lang="ar-SA" b="1" dirty="0">
              <a:solidFill>
                <a:srgbClr val="000000"/>
              </a:solidFill>
            </a:endParaRPr>
          </a:p>
          <a:p>
            <a:pPr lvl="0"/>
            <a:endParaRPr lang="ar-SA" b="1" dirty="0">
              <a:solidFill>
                <a:srgbClr val="000000"/>
              </a:solidFill>
            </a:endParaRPr>
          </a:p>
          <a:p>
            <a:pPr lvl="0"/>
            <a:endParaRPr lang="ar-SA" b="1" dirty="0">
              <a:solidFill>
                <a:srgbClr val="000000"/>
              </a:solidFill>
            </a:endParaRPr>
          </a:p>
          <a:p>
            <a:pPr lvl="0"/>
            <a:endParaRPr lang="ar-SA" b="1" dirty="0">
              <a:solidFill>
                <a:srgbClr val="000000"/>
              </a:solidFill>
            </a:endParaRPr>
          </a:p>
          <a:p>
            <a:pPr lvl="0"/>
            <a:endParaRPr lang="ar-SA" sz="1200" b="1" dirty="0">
              <a:solidFill>
                <a:srgbClr val="000000"/>
              </a:solidFill>
            </a:endParaRPr>
          </a:p>
          <a:p>
            <a:pPr lvl="0"/>
            <a:r>
              <a:rPr lang="ar-SA" sz="1200" b="1" dirty="0">
                <a:solidFill>
                  <a:srgbClr val="000000"/>
                </a:solidFill>
              </a:rPr>
              <a:t>ن/ الطياش </a:t>
            </a:r>
          </a:p>
          <a:p>
            <a:pPr lvl="0" algn="ctr"/>
            <a:endParaRPr lang="ar-SA" sz="3200" b="1" dirty="0">
              <a:solidFill>
                <a:srgbClr val="000000"/>
              </a:solidFill>
            </a:endParaRPr>
          </a:p>
        </p:txBody>
      </p:sp>
      <p:pic>
        <p:nvPicPr>
          <p:cNvPr id="4" name="صورة 3">
            <a:extLst>
              <a:ext uri="{FF2B5EF4-FFF2-40B4-BE49-F238E27FC236}">
                <a16:creationId xmlns:a16="http://schemas.microsoft.com/office/drawing/2014/main" id="{E5233B0B-FCCD-4BEB-81B0-2D2018E4151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15264" y="0"/>
            <a:ext cx="3276736" cy="1905582"/>
          </a:xfrm>
          <a:prstGeom prst="rect">
            <a:avLst/>
          </a:prstGeom>
        </p:spPr>
      </p:pic>
    </p:spTree>
    <p:extLst>
      <p:ext uri="{BB962C8B-B14F-4D97-AF65-F5344CB8AC3E}">
        <p14:creationId xmlns:p14="http://schemas.microsoft.com/office/powerpoint/2010/main" val="613095449"/>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294412" y="2395240"/>
            <a:ext cx="9690264" cy="4955203"/>
          </a:xfrm>
          <a:prstGeom prst="rect">
            <a:avLst/>
          </a:prstGeom>
        </p:spPr>
        <p:txBody>
          <a:bodyPr wrap="square">
            <a:spAutoFit/>
          </a:bodyPr>
          <a:lstStyle/>
          <a:p>
            <a:pPr lvl="0"/>
            <a:endParaRPr lang="ar-SA" sz="3200" b="1" dirty="0">
              <a:solidFill>
                <a:srgbClr val="FF0000"/>
              </a:solidFill>
            </a:endParaRPr>
          </a:p>
          <a:p>
            <a:pPr lvl="0"/>
            <a:r>
              <a:rPr lang="ar-SA" sz="3200" b="1" dirty="0">
                <a:solidFill>
                  <a:srgbClr val="7030A0"/>
                </a:solidFill>
              </a:rPr>
              <a:t>عزيزتي الطالبة :- </a:t>
            </a:r>
          </a:p>
          <a:p>
            <a:pPr algn="ctr"/>
            <a:r>
              <a:rPr lang="ar-SA" sz="3200" b="1" dirty="0"/>
              <a:t>عند وجود مشكلة حركية او سمعية وفي حال ادخال جدولك بنفسك وتعذر عليك ترتيب الجدول تواصلي مع وحدة الارشاد الاكاديمي على الايميل </a:t>
            </a:r>
          </a:p>
          <a:p>
            <a:pPr algn="ctr"/>
            <a:r>
              <a:rPr lang="en-US" sz="3200" b="1">
                <a:hlinkClick r:id="rId2"/>
              </a:rPr>
              <a:t>Csw_ogac@pnu.edu.sa</a:t>
            </a:r>
            <a:endParaRPr lang="ar-SA" sz="3200" b="1"/>
          </a:p>
          <a:p>
            <a:pPr lvl="0"/>
            <a:endParaRPr lang="ar-SA" sz="3200" b="1" dirty="0">
              <a:solidFill>
                <a:srgbClr val="FF0000"/>
              </a:solidFill>
            </a:endParaRPr>
          </a:p>
          <a:p>
            <a:pPr lvl="0"/>
            <a:endParaRPr lang="ar-SA" b="1" dirty="0">
              <a:solidFill>
                <a:srgbClr val="000000"/>
              </a:solidFill>
            </a:endParaRPr>
          </a:p>
          <a:p>
            <a:pPr lvl="0"/>
            <a:endParaRPr lang="ar-SA" b="1" dirty="0">
              <a:solidFill>
                <a:srgbClr val="000000"/>
              </a:solidFill>
            </a:endParaRPr>
          </a:p>
          <a:p>
            <a:pPr lvl="0"/>
            <a:endParaRPr lang="ar-SA" sz="1200" b="1" dirty="0">
              <a:solidFill>
                <a:srgbClr val="000000"/>
              </a:solidFill>
            </a:endParaRPr>
          </a:p>
          <a:p>
            <a:pPr lvl="0"/>
            <a:r>
              <a:rPr lang="ar-SA" sz="1200" b="1" dirty="0">
                <a:solidFill>
                  <a:srgbClr val="000000"/>
                </a:solidFill>
              </a:rPr>
              <a:t>ن/ الطياش </a:t>
            </a:r>
          </a:p>
          <a:p>
            <a:pPr lvl="0" algn="ctr"/>
            <a:endParaRPr lang="ar-SA" sz="3200" b="1" dirty="0">
              <a:solidFill>
                <a:srgbClr val="000000"/>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65807" y="702241"/>
            <a:ext cx="2129705" cy="19061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صورة 4">
            <a:extLst>
              <a:ext uri="{FF2B5EF4-FFF2-40B4-BE49-F238E27FC236}">
                <a16:creationId xmlns:a16="http://schemas.microsoft.com/office/drawing/2014/main" id="{E5233B0B-FCCD-4BEB-81B0-2D2018E4151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752390" y="30096"/>
            <a:ext cx="3276736" cy="1798704"/>
          </a:xfrm>
          <a:prstGeom prst="rect">
            <a:avLst/>
          </a:prstGeom>
        </p:spPr>
      </p:pic>
    </p:spTree>
    <p:extLst>
      <p:ext uri="{BB962C8B-B14F-4D97-AF65-F5344CB8AC3E}">
        <p14:creationId xmlns:p14="http://schemas.microsoft.com/office/powerpoint/2010/main" val="2682945519"/>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436917" y="1183957"/>
            <a:ext cx="9690264" cy="6186309"/>
          </a:xfrm>
          <a:prstGeom prst="rect">
            <a:avLst/>
          </a:prstGeom>
        </p:spPr>
        <p:txBody>
          <a:bodyPr wrap="square">
            <a:spAutoFit/>
          </a:bodyPr>
          <a:lstStyle/>
          <a:p>
            <a:pPr lvl="0"/>
            <a:endParaRPr lang="ar-SA" sz="3200" b="1" dirty="0">
              <a:solidFill>
                <a:srgbClr val="FF0000"/>
              </a:solidFill>
            </a:endParaRPr>
          </a:p>
          <a:p>
            <a:pPr lvl="0" algn="ctr"/>
            <a:r>
              <a:rPr lang="ar-SA" sz="3200" b="1" dirty="0">
                <a:solidFill>
                  <a:srgbClr val="7030A0"/>
                </a:solidFill>
              </a:rPr>
              <a:t>عزيزتي الطالبة</a:t>
            </a:r>
          </a:p>
          <a:p>
            <a:pPr lvl="0" algn="ctr"/>
            <a:endParaRPr lang="ar-SA" sz="2400" dirty="0">
              <a:solidFill>
                <a:srgbClr val="000000"/>
              </a:solidFill>
              <a:latin typeface="PNU" panose="00000500000000000000" pitchFamily="2" charset="-78"/>
              <a:cs typeface="PNU" panose="00000500000000000000" pitchFamily="2" charset="-78"/>
            </a:endParaRPr>
          </a:p>
          <a:p>
            <a:pPr lvl="0" algn="ctr"/>
            <a:r>
              <a:rPr lang="ar-SA" sz="2400" dirty="0">
                <a:solidFill>
                  <a:srgbClr val="000000"/>
                </a:solidFill>
                <a:latin typeface="PNU" panose="00000500000000000000" pitchFamily="2" charset="-78"/>
                <a:cs typeface="PNU" panose="00000500000000000000" pitchFamily="2" charset="-78"/>
              </a:rPr>
              <a:t>عند مواجهتك لمشكله تقنية تمنعك من</a:t>
            </a:r>
          </a:p>
          <a:p>
            <a:pPr lvl="0" algn="ctr"/>
            <a:r>
              <a:rPr lang="ar-SA" sz="2400" dirty="0">
                <a:solidFill>
                  <a:srgbClr val="000000"/>
                </a:solidFill>
                <a:latin typeface="PNU" panose="00000500000000000000" pitchFamily="2" charset="-78"/>
                <a:cs typeface="PNU" panose="00000500000000000000" pitchFamily="2" charset="-78"/>
              </a:rPr>
              <a:t>الدخول إلى حسابك</a:t>
            </a:r>
          </a:p>
          <a:p>
            <a:pPr lvl="0" algn="ctr"/>
            <a:r>
              <a:rPr lang="ar-SA" sz="2400" dirty="0">
                <a:solidFill>
                  <a:srgbClr val="000000"/>
                </a:solidFill>
                <a:latin typeface="PNU" panose="00000500000000000000" pitchFamily="2" charset="-78"/>
                <a:cs typeface="PNU" panose="00000500000000000000" pitchFamily="2" charset="-78"/>
              </a:rPr>
              <a:t>يجب عليك التواصل مع الدعم الفني</a:t>
            </a:r>
          </a:p>
          <a:p>
            <a:pPr lvl="0" algn="ctr"/>
            <a:r>
              <a:rPr lang="ar-SA" sz="2400" dirty="0">
                <a:solidFill>
                  <a:srgbClr val="000000"/>
                </a:solidFill>
                <a:latin typeface="PNU" panose="00000500000000000000" pitchFamily="2" charset="-78"/>
                <a:cs typeface="PNU" panose="00000500000000000000" pitchFamily="2" charset="-78"/>
              </a:rPr>
              <a:t>والإرسال من بريدك الجامعي إلى</a:t>
            </a:r>
          </a:p>
          <a:p>
            <a:pPr algn="ctr"/>
            <a:r>
              <a:rPr lang="en-US" sz="3200" b="1" dirty="0">
                <a:solidFill>
                  <a:srgbClr val="000000"/>
                </a:solidFill>
              </a:rPr>
              <a:t>ucc@pnu.edu.sa</a:t>
            </a:r>
          </a:p>
          <a:p>
            <a:pPr lvl="0" algn="ctr"/>
            <a:r>
              <a:rPr lang="ar-SA" sz="2400" dirty="0">
                <a:solidFill>
                  <a:srgbClr val="000000"/>
                </a:solidFill>
                <a:latin typeface="PNU" panose="00000500000000000000" pitchFamily="2" charset="-78"/>
                <a:cs typeface="PNU" panose="00000500000000000000" pitchFamily="2" charset="-78"/>
              </a:rPr>
              <a:t>او الاتصال بالرقم</a:t>
            </a:r>
          </a:p>
          <a:p>
            <a:pPr lvl="0" algn="ctr"/>
            <a:r>
              <a:rPr lang="ar-SA" sz="3200" b="1" dirty="0">
                <a:solidFill>
                  <a:srgbClr val="000000"/>
                </a:solidFill>
              </a:rPr>
              <a:t>(0118220555 )</a:t>
            </a:r>
          </a:p>
          <a:p>
            <a:pPr lvl="0"/>
            <a:endParaRPr lang="ar-SA" sz="3200" b="1" dirty="0">
              <a:solidFill>
                <a:srgbClr val="FF0000"/>
              </a:solidFill>
            </a:endParaRPr>
          </a:p>
          <a:p>
            <a:pPr lvl="0"/>
            <a:endParaRPr lang="ar-SA" b="1" dirty="0">
              <a:solidFill>
                <a:srgbClr val="000000"/>
              </a:solidFill>
            </a:endParaRPr>
          </a:p>
          <a:p>
            <a:pPr lvl="0"/>
            <a:endParaRPr lang="ar-SA" b="1" dirty="0">
              <a:solidFill>
                <a:srgbClr val="000000"/>
              </a:solidFill>
            </a:endParaRPr>
          </a:p>
          <a:p>
            <a:pPr lvl="0"/>
            <a:endParaRPr lang="ar-SA" sz="1200" b="1" dirty="0">
              <a:solidFill>
                <a:srgbClr val="000000"/>
              </a:solidFill>
            </a:endParaRPr>
          </a:p>
          <a:p>
            <a:pPr lvl="0"/>
            <a:r>
              <a:rPr lang="ar-SA" sz="1200" b="1" dirty="0">
                <a:solidFill>
                  <a:srgbClr val="000000"/>
                </a:solidFill>
              </a:rPr>
              <a:t>ن/ الطياش </a:t>
            </a:r>
          </a:p>
          <a:p>
            <a:pPr lvl="0" algn="ctr"/>
            <a:endParaRPr lang="ar-SA" sz="3200" b="1" dirty="0">
              <a:solidFill>
                <a:srgbClr val="000000"/>
              </a:solidFill>
            </a:endParaRPr>
          </a:p>
        </p:txBody>
      </p:sp>
      <p:pic>
        <p:nvPicPr>
          <p:cNvPr id="5" name="صورة 4">
            <a:extLst>
              <a:ext uri="{FF2B5EF4-FFF2-40B4-BE49-F238E27FC236}">
                <a16:creationId xmlns:a16="http://schemas.microsoft.com/office/drawing/2014/main" id="{E5233B0B-FCCD-4BEB-81B0-2D2018E415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15264" y="0"/>
            <a:ext cx="3276736" cy="1905582"/>
          </a:xfrm>
          <a:prstGeom prst="rect">
            <a:avLst/>
          </a:prstGeom>
        </p:spPr>
      </p:pic>
    </p:spTree>
    <p:extLst>
      <p:ext uri="{BB962C8B-B14F-4D97-AF65-F5344CB8AC3E}">
        <p14:creationId xmlns:p14="http://schemas.microsoft.com/office/powerpoint/2010/main" val="1311595669"/>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840529" y="641268"/>
            <a:ext cx="9500408" cy="7786747"/>
          </a:xfrm>
          <a:prstGeom prst="rect">
            <a:avLst/>
          </a:prstGeom>
        </p:spPr>
        <p:txBody>
          <a:bodyPr wrap="square">
            <a:spAutoFit/>
          </a:bodyPr>
          <a:lstStyle/>
          <a:p>
            <a:pPr lvl="0"/>
            <a:endParaRPr lang="ar-SA" sz="3200" b="1" dirty="0">
              <a:solidFill>
                <a:srgbClr val="FF0000"/>
              </a:solidFill>
            </a:endParaRPr>
          </a:p>
          <a:p>
            <a:pPr lvl="0"/>
            <a:endParaRPr lang="ar-SA" sz="1200" b="1" dirty="0">
              <a:solidFill>
                <a:srgbClr val="000000"/>
              </a:solidFill>
            </a:endParaRPr>
          </a:p>
          <a:p>
            <a:endParaRPr lang="ar-SA" sz="3200" b="1" dirty="0">
              <a:solidFill>
                <a:srgbClr val="FF0000"/>
              </a:solidFill>
            </a:endParaRPr>
          </a:p>
          <a:p>
            <a:pPr algn="ctr"/>
            <a:r>
              <a:rPr lang="ar-SA" sz="3200" b="1" dirty="0">
                <a:solidFill>
                  <a:srgbClr val="7030A0"/>
                </a:solidFill>
              </a:rPr>
              <a:t>عزيزتي الطالبة </a:t>
            </a:r>
          </a:p>
          <a:p>
            <a:pPr lvl="0"/>
            <a:endParaRPr lang="ar-SA" sz="2400" dirty="0">
              <a:solidFill>
                <a:srgbClr val="7030A0"/>
              </a:solidFill>
              <a:latin typeface="PNU" panose="00000500000000000000" pitchFamily="2" charset="-78"/>
              <a:cs typeface="PNU" panose="00000500000000000000" pitchFamily="2" charset="-78"/>
            </a:endParaRPr>
          </a:p>
          <a:p>
            <a:pPr lvl="0"/>
            <a:r>
              <a:rPr lang="ar-SA" sz="2400" dirty="0">
                <a:solidFill>
                  <a:srgbClr val="7030A0"/>
                </a:solidFill>
                <a:latin typeface="PNU" panose="00000500000000000000" pitchFamily="2" charset="-78"/>
                <a:cs typeface="PNU" panose="00000500000000000000" pitchFamily="2" charset="-78"/>
              </a:rPr>
              <a:t> </a:t>
            </a:r>
            <a:r>
              <a:rPr lang="ar-SA" sz="4800" dirty="0">
                <a:latin typeface="PNU" panose="00000500000000000000" pitchFamily="2" charset="-78"/>
                <a:cs typeface="PNU" panose="00000500000000000000" pitchFamily="2" charset="-78"/>
              </a:rPr>
              <a:t>تقيدك بالخطةالدراسيةبانتظام يساعدك على انجاز المقررات بالمدةاللائحيةالمقررة</a:t>
            </a:r>
          </a:p>
          <a:p>
            <a:pPr lvl="0"/>
            <a:endParaRPr lang="ar-SA" sz="4800" b="1" dirty="0">
              <a:solidFill>
                <a:srgbClr val="000000"/>
              </a:solidFill>
            </a:endParaRPr>
          </a:p>
          <a:p>
            <a:pPr lvl="0"/>
            <a:endParaRPr lang="ar-SA" sz="3600" b="1" dirty="0">
              <a:solidFill>
                <a:srgbClr val="000000"/>
              </a:solidFill>
            </a:endParaRPr>
          </a:p>
          <a:p>
            <a:pPr lvl="0"/>
            <a:endParaRPr lang="ar-SA" sz="36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r>
              <a:rPr lang="ar-SA" sz="1200" b="1" dirty="0">
                <a:solidFill>
                  <a:srgbClr val="000000"/>
                </a:solidFill>
              </a:rPr>
              <a:t>ن/ الطياش </a:t>
            </a:r>
          </a:p>
          <a:p>
            <a:pPr lvl="0" algn="ctr"/>
            <a:endParaRPr lang="ar-SA" sz="3200" b="1" dirty="0">
              <a:solidFill>
                <a:srgbClr val="000000"/>
              </a:solidFill>
            </a:endParaRPr>
          </a:p>
        </p:txBody>
      </p:sp>
      <p:pic>
        <p:nvPicPr>
          <p:cNvPr id="4" name="صورة 3">
            <a:extLst>
              <a:ext uri="{FF2B5EF4-FFF2-40B4-BE49-F238E27FC236}">
                <a16:creationId xmlns:a16="http://schemas.microsoft.com/office/drawing/2014/main" id="{E5233B0B-FCCD-4BEB-81B0-2D2018E415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52390" y="30096"/>
            <a:ext cx="3276736" cy="1513696"/>
          </a:xfrm>
          <a:prstGeom prst="rect">
            <a:avLst/>
          </a:prstGeom>
        </p:spPr>
      </p:pic>
    </p:spTree>
    <p:extLst>
      <p:ext uri="{BB962C8B-B14F-4D97-AF65-F5344CB8AC3E}">
        <p14:creationId xmlns:p14="http://schemas.microsoft.com/office/powerpoint/2010/main" val="922315997"/>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579272" y="1294410"/>
            <a:ext cx="9690412" cy="6124754"/>
          </a:xfrm>
          <a:prstGeom prst="rect">
            <a:avLst/>
          </a:prstGeom>
        </p:spPr>
        <p:txBody>
          <a:bodyPr wrap="square">
            <a:spAutoFit/>
          </a:bodyPr>
          <a:lstStyle/>
          <a:p>
            <a:endParaRPr lang="ar-SA" sz="3200" b="1" dirty="0">
              <a:solidFill>
                <a:srgbClr val="FF0000"/>
              </a:solidFill>
            </a:endParaRPr>
          </a:p>
          <a:p>
            <a:pPr lvl="0"/>
            <a:endParaRPr lang="ar-SA" sz="2400" dirty="0">
              <a:solidFill>
                <a:srgbClr val="7030A0"/>
              </a:solidFill>
              <a:latin typeface="PNU" panose="00000500000000000000" pitchFamily="2" charset="-78"/>
              <a:cs typeface="PNU" panose="00000500000000000000" pitchFamily="2" charset="-78"/>
            </a:endParaRPr>
          </a:p>
          <a:p>
            <a:r>
              <a:rPr lang="ar-SA" sz="3200" b="1" dirty="0">
                <a:solidFill>
                  <a:srgbClr val="FF0000"/>
                </a:solidFill>
              </a:rPr>
              <a:t>                             </a:t>
            </a:r>
          </a:p>
          <a:p>
            <a:pPr algn="ctr"/>
            <a:r>
              <a:rPr lang="ar-SA" sz="3200" b="1" dirty="0">
                <a:solidFill>
                  <a:srgbClr val="7030A0"/>
                </a:solidFill>
              </a:rPr>
              <a:t>عزيزتي الطالبة</a:t>
            </a:r>
          </a:p>
          <a:p>
            <a:pPr algn="ctr"/>
            <a:endParaRPr lang="ar-SA" sz="3600" dirty="0">
              <a:solidFill>
                <a:srgbClr val="7030A0"/>
              </a:solidFill>
              <a:latin typeface="PNU" panose="00000500000000000000" pitchFamily="2" charset="-78"/>
              <a:cs typeface="PNU" panose="00000500000000000000" pitchFamily="2" charset="-78"/>
            </a:endParaRPr>
          </a:p>
          <a:p>
            <a:pPr algn="ctr"/>
            <a:r>
              <a:rPr lang="ar-SA" sz="3600" dirty="0">
                <a:latin typeface="PNU" panose="00000500000000000000" pitchFamily="2" charset="-78"/>
                <a:cs typeface="PNU" panose="00000500000000000000" pitchFamily="2" charset="-78"/>
              </a:rPr>
              <a:t>احترامك للأنظمة واللوائح الجامعية دليل على وعيك</a:t>
            </a:r>
            <a:endParaRPr lang="ar-SA" sz="3600" b="1" dirty="0"/>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r>
              <a:rPr lang="ar-SA" sz="1200" b="1" dirty="0">
                <a:solidFill>
                  <a:srgbClr val="000000"/>
                </a:solidFill>
              </a:rPr>
              <a:t>ن/ الطياش </a:t>
            </a:r>
          </a:p>
          <a:p>
            <a:pPr lvl="0" algn="ctr"/>
            <a:endParaRPr lang="ar-SA" sz="3200" b="1" dirty="0">
              <a:solidFill>
                <a:srgbClr val="000000"/>
              </a:solidFill>
            </a:endParaRPr>
          </a:p>
        </p:txBody>
      </p:sp>
      <p:pic>
        <p:nvPicPr>
          <p:cNvPr id="4" name="صورة 3">
            <a:extLst>
              <a:ext uri="{FF2B5EF4-FFF2-40B4-BE49-F238E27FC236}">
                <a16:creationId xmlns:a16="http://schemas.microsoft.com/office/drawing/2014/main" id="{E5233B0B-FCCD-4BEB-81B0-2D2018E415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52390" y="30096"/>
            <a:ext cx="3276736" cy="1513696"/>
          </a:xfrm>
          <a:prstGeom prst="rect">
            <a:avLst/>
          </a:prstGeom>
        </p:spPr>
      </p:pic>
      <p:pic>
        <p:nvPicPr>
          <p:cNvPr id="2" name="صورة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06973" y="4868884"/>
            <a:ext cx="1573733" cy="1876301"/>
          </a:xfrm>
          <a:prstGeom prst="rect">
            <a:avLst/>
          </a:prstGeom>
        </p:spPr>
      </p:pic>
    </p:spTree>
    <p:extLst>
      <p:ext uri="{BB962C8B-B14F-4D97-AF65-F5344CB8AC3E}">
        <p14:creationId xmlns:p14="http://schemas.microsoft.com/office/powerpoint/2010/main" val="404372415"/>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436917" y="1183957"/>
            <a:ext cx="9690264" cy="5601533"/>
          </a:xfrm>
          <a:prstGeom prst="rect">
            <a:avLst/>
          </a:prstGeom>
        </p:spPr>
        <p:txBody>
          <a:bodyPr wrap="square">
            <a:spAutoFit/>
          </a:bodyPr>
          <a:lstStyle/>
          <a:p>
            <a:pPr lvl="0"/>
            <a:endParaRPr lang="ar-SA" sz="3200" b="1" dirty="0">
              <a:solidFill>
                <a:srgbClr val="FF0000"/>
              </a:solidFill>
            </a:endParaRPr>
          </a:p>
          <a:p>
            <a:pPr lvl="0" algn="ctr"/>
            <a:r>
              <a:rPr lang="ar-SA" sz="3200" b="1" dirty="0">
                <a:solidFill>
                  <a:srgbClr val="7030A0"/>
                </a:solidFill>
              </a:rPr>
              <a:t>عزيزتي الطالبة</a:t>
            </a:r>
            <a:endParaRPr lang="ar-SA" sz="2400" dirty="0">
              <a:solidFill>
                <a:srgbClr val="000000"/>
              </a:solidFill>
              <a:latin typeface="PNU" panose="00000500000000000000" pitchFamily="2" charset="-78"/>
              <a:cs typeface="PNU" panose="00000500000000000000" pitchFamily="2" charset="-78"/>
            </a:endParaRPr>
          </a:p>
          <a:p>
            <a:pPr lvl="0"/>
            <a:endParaRPr lang="ar-SA" sz="3200" b="1" dirty="0">
              <a:solidFill>
                <a:srgbClr val="FF0000"/>
              </a:solidFill>
            </a:endParaRPr>
          </a:p>
          <a:p>
            <a:pPr lvl="0" algn="ctr"/>
            <a:r>
              <a:rPr lang="ar-SA" sz="2400" dirty="0">
                <a:latin typeface="PNU" panose="00000500000000000000" pitchFamily="2" charset="-78"/>
                <a:cs typeface="PNU" panose="00000500000000000000" pitchFamily="2" charset="-78"/>
              </a:rPr>
              <a:t>عزيزتي الطالبة اذا كان لديك مشكلةاكاديمية (اعتذار تأجيل ،تحويل )</a:t>
            </a:r>
          </a:p>
          <a:p>
            <a:pPr lvl="0" algn="ctr"/>
            <a:r>
              <a:rPr lang="ar-SA" sz="2400" dirty="0">
                <a:latin typeface="PNU" panose="00000500000000000000" pitchFamily="2" charset="-78"/>
                <a:cs typeface="PNU" panose="00000500000000000000" pitchFamily="2" charset="-78"/>
              </a:rPr>
              <a:t>عليك التواصل </a:t>
            </a:r>
          </a:p>
          <a:p>
            <a:pPr lvl="0" algn="ctr"/>
            <a:endParaRPr lang="ar-SA" sz="2400" dirty="0">
              <a:solidFill>
                <a:srgbClr val="7030A0"/>
              </a:solidFill>
              <a:latin typeface="PNU" panose="00000500000000000000" pitchFamily="2" charset="-78"/>
              <a:cs typeface="PNU" panose="00000500000000000000" pitchFamily="2" charset="-78"/>
            </a:endParaRPr>
          </a:p>
          <a:p>
            <a:pPr lvl="0" algn="ctr"/>
            <a:r>
              <a:rPr lang="ar-SA" sz="2400" dirty="0">
                <a:latin typeface="PNU" panose="00000500000000000000" pitchFamily="2" charset="-78"/>
                <a:cs typeface="PNU" panose="00000500000000000000" pitchFamily="2" charset="-78"/>
              </a:rPr>
              <a:t>على الايميل :-</a:t>
            </a:r>
          </a:p>
          <a:p>
            <a:pPr algn="ctr"/>
            <a:r>
              <a:rPr lang="en-US" sz="3200" b="1" dirty="0">
                <a:solidFill>
                  <a:srgbClr val="000000"/>
                </a:solidFill>
              </a:rPr>
              <a:t>Dar@pnu.edu.sa</a:t>
            </a:r>
            <a:endParaRPr lang="ar-SA" sz="3200" b="1" dirty="0">
              <a:solidFill>
                <a:srgbClr val="000000"/>
              </a:solidFill>
            </a:endParaRPr>
          </a:p>
          <a:p>
            <a:pPr lvl="0"/>
            <a:endParaRPr lang="ar-SA" sz="2400" dirty="0">
              <a:latin typeface="PNU" panose="00000500000000000000" pitchFamily="2" charset="-78"/>
              <a:cs typeface="PNU" panose="00000500000000000000" pitchFamily="2" charset="-78"/>
            </a:endParaRPr>
          </a:p>
          <a:p>
            <a:pPr lvl="0"/>
            <a:endParaRPr lang="ar-SA"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r>
              <a:rPr lang="ar-SA" sz="1200" b="1" dirty="0">
                <a:solidFill>
                  <a:srgbClr val="000000"/>
                </a:solidFill>
              </a:rPr>
              <a:t>ن/ الطياش </a:t>
            </a:r>
          </a:p>
          <a:p>
            <a:pPr lvl="0" algn="ctr"/>
            <a:endParaRPr lang="ar-SA" sz="3200" b="1" dirty="0">
              <a:solidFill>
                <a:srgbClr val="000000"/>
              </a:solidFill>
            </a:endParaRPr>
          </a:p>
        </p:txBody>
      </p:sp>
      <p:pic>
        <p:nvPicPr>
          <p:cNvPr id="4" name="صورة 3">
            <a:extLst>
              <a:ext uri="{FF2B5EF4-FFF2-40B4-BE49-F238E27FC236}">
                <a16:creationId xmlns:a16="http://schemas.microsoft.com/office/drawing/2014/main" id="{E5233B0B-FCCD-4BEB-81B0-2D2018E415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52390" y="30096"/>
            <a:ext cx="3276736" cy="1513696"/>
          </a:xfrm>
          <a:prstGeom prst="rect">
            <a:avLst/>
          </a:prstGeom>
        </p:spPr>
      </p:pic>
    </p:spTree>
    <p:extLst>
      <p:ext uri="{BB962C8B-B14F-4D97-AF65-F5344CB8AC3E}">
        <p14:creationId xmlns:p14="http://schemas.microsoft.com/office/powerpoint/2010/main" val="26675031"/>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436917" y="1183957"/>
            <a:ext cx="9690264" cy="5539978"/>
          </a:xfrm>
          <a:prstGeom prst="rect">
            <a:avLst/>
          </a:prstGeom>
        </p:spPr>
        <p:txBody>
          <a:bodyPr wrap="square">
            <a:spAutoFit/>
          </a:bodyPr>
          <a:lstStyle/>
          <a:p>
            <a:pPr lvl="0"/>
            <a:endParaRPr lang="ar-SA" sz="3200" b="1" dirty="0">
              <a:solidFill>
                <a:srgbClr val="FF0000"/>
              </a:solidFill>
            </a:endParaRPr>
          </a:p>
          <a:p>
            <a:pPr lvl="0" algn="ctr"/>
            <a:r>
              <a:rPr lang="ar-SA" sz="3200" b="1" dirty="0">
                <a:solidFill>
                  <a:srgbClr val="7030A0"/>
                </a:solidFill>
              </a:rPr>
              <a:t>عزيزتي الطالبة</a:t>
            </a:r>
            <a:endParaRPr lang="ar-SA" sz="2400" dirty="0">
              <a:solidFill>
                <a:srgbClr val="000000"/>
              </a:solidFill>
              <a:latin typeface="PNU" panose="00000500000000000000" pitchFamily="2" charset="-78"/>
              <a:cs typeface="PNU" panose="00000500000000000000" pitchFamily="2" charset="-78"/>
            </a:endParaRPr>
          </a:p>
          <a:p>
            <a:pPr lvl="0"/>
            <a:endParaRPr lang="ar-SA" sz="3200" b="1" dirty="0">
              <a:solidFill>
                <a:srgbClr val="FF0000"/>
              </a:solidFill>
            </a:endParaRPr>
          </a:p>
          <a:p>
            <a:pPr lvl="0" algn="ctr"/>
            <a:r>
              <a:rPr lang="ar-SA" sz="2400" dirty="0">
                <a:latin typeface="PNU" panose="00000500000000000000" pitchFamily="2" charset="-78"/>
                <a:cs typeface="PNU" panose="00000500000000000000" pitchFamily="2" charset="-78"/>
              </a:rPr>
              <a:t>يعتبر الارشاد الاكاديمي محور رئيسي في العملية التعليمية كونه ، يوفر جميع التسهيلات للطالبات .</a:t>
            </a:r>
          </a:p>
          <a:p>
            <a:pPr lvl="0" algn="ctr"/>
            <a:r>
              <a:rPr lang="ar-SA" sz="2400" dirty="0">
                <a:latin typeface="PNU" panose="00000500000000000000" pitchFamily="2" charset="-78"/>
                <a:cs typeface="PNU" panose="00000500000000000000" pitchFamily="2" charset="-78"/>
              </a:rPr>
              <a:t>وتعد عملية الارشاد الداعم الأول لمسيرة الطالبة الجامعية </a:t>
            </a:r>
          </a:p>
          <a:p>
            <a:pPr lvl="0" algn="ctr"/>
            <a:endParaRPr lang="ar-SA" sz="2400" dirty="0">
              <a:solidFill>
                <a:srgbClr val="7030A0"/>
              </a:solidFill>
              <a:latin typeface="PNU" panose="00000500000000000000" pitchFamily="2" charset="-78"/>
              <a:cs typeface="PNU" panose="00000500000000000000" pitchFamily="2" charset="-78"/>
            </a:endParaRPr>
          </a:p>
          <a:p>
            <a:pPr lvl="0" algn="ctr"/>
            <a:r>
              <a:rPr lang="ar-SA" sz="3200" b="1" dirty="0">
                <a:solidFill>
                  <a:srgbClr val="7030A0"/>
                </a:solidFill>
              </a:rPr>
              <a:t>إيميل الوحدة </a:t>
            </a:r>
          </a:p>
          <a:p>
            <a:pPr algn="ctr"/>
            <a:r>
              <a:rPr lang="en-US" sz="3200" b="1" dirty="0">
                <a:solidFill>
                  <a:srgbClr val="000000"/>
                </a:solidFill>
              </a:rPr>
              <a:t>Csw_ogac@pnu.edu.sa</a:t>
            </a:r>
            <a:endParaRPr lang="ar-SA" sz="3200" b="1" dirty="0">
              <a:solidFill>
                <a:srgbClr val="000000"/>
              </a:solidFill>
            </a:endParaRPr>
          </a:p>
          <a:p>
            <a:pPr lvl="0"/>
            <a:endParaRPr lang="ar-SA" sz="2400" dirty="0">
              <a:latin typeface="PNU" panose="00000500000000000000" pitchFamily="2" charset="-78"/>
              <a:cs typeface="PNU" panose="00000500000000000000" pitchFamily="2" charset="-78"/>
            </a:endParaRPr>
          </a:p>
          <a:p>
            <a:pPr lvl="0"/>
            <a:endParaRPr lang="ar-SA" b="1" dirty="0">
              <a:solidFill>
                <a:srgbClr val="000000"/>
              </a:solidFill>
            </a:endParaRPr>
          </a:p>
          <a:p>
            <a:pPr lvl="0"/>
            <a:endParaRPr lang="ar-SA" sz="1200" b="1" dirty="0">
              <a:solidFill>
                <a:srgbClr val="000000"/>
              </a:solidFill>
            </a:endParaRPr>
          </a:p>
          <a:p>
            <a:pPr lvl="0"/>
            <a:r>
              <a:rPr lang="ar-SA" sz="1200" b="1" dirty="0">
                <a:solidFill>
                  <a:srgbClr val="000000"/>
                </a:solidFill>
              </a:rPr>
              <a:t>ن/ الطياش </a:t>
            </a:r>
          </a:p>
          <a:p>
            <a:pPr lvl="0" algn="ctr"/>
            <a:endParaRPr lang="ar-SA" sz="3200" b="1" dirty="0">
              <a:solidFill>
                <a:srgbClr val="000000"/>
              </a:solidFill>
            </a:endParaRPr>
          </a:p>
        </p:txBody>
      </p:sp>
      <p:pic>
        <p:nvPicPr>
          <p:cNvPr id="4" name="صورة 3">
            <a:extLst>
              <a:ext uri="{FF2B5EF4-FFF2-40B4-BE49-F238E27FC236}">
                <a16:creationId xmlns:a16="http://schemas.microsoft.com/office/drawing/2014/main" id="{E5233B0B-FCCD-4BEB-81B0-2D2018E415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52390" y="30096"/>
            <a:ext cx="3276736" cy="1513696"/>
          </a:xfrm>
          <a:prstGeom prst="rect">
            <a:avLst/>
          </a:prstGeom>
        </p:spPr>
      </p:pic>
    </p:spTree>
    <p:extLst>
      <p:ext uri="{BB962C8B-B14F-4D97-AF65-F5344CB8AC3E}">
        <p14:creationId xmlns:p14="http://schemas.microsoft.com/office/powerpoint/2010/main" val="2953836920"/>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294413" y="1379577"/>
            <a:ext cx="9690264" cy="5416868"/>
          </a:xfrm>
          <a:prstGeom prst="rect">
            <a:avLst/>
          </a:prstGeom>
        </p:spPr>
        <p:txBody>
          <a:bodyPr wrap="square">
            <a:spAutoFit/>
          </a:bodyPr>
          <a:lstStyle/>
          <a:p>
            <a:pPr lvl="0"/>
            <a:endParaRPr lang="ar-SA" sz="3200" b="1" dirty="0">
              <a:solidFill>
                <a:srgbClr val="FF0000"/>
              </a:solidFill>
            </a:endParaRPr>
          </a:p>
          <a:p>
            <a:pPr lvl="0" algn="ctr"/>
            <a:endParaRPr lang="ar-SA" sz="2400" dirty="0">
              <a:solidFill>
                <a:srgbClr val="000000"/>
              </a:solidFill>
              <a:latin typeface="PNU" panose="00000500000000000000" pitchFamily="2" charset="-78"/>
              <a:cs typeface="PNU" panose="00000500000000000000" pitchFamily="2" charset="-78"/>
            </a:endParaRPr>
          </a:p>
          <a:p>
            <a:pPr lvl="0" algn="ctr"/>
            <a:r>
              <a:rPr lang="ar-SA" sz="4400" dirty="0">
                <a:solidFill>
                  <a:srgbClr val="7030A0"/>
                </a:solidFill>
                <a:latin typeface="Arabic Typesetting" panose="03020402040406030203" pitchFamily="66" charset="-78"/>
                <a:cs typeface="Arabic Typesetting" panose="03020402040406030203" pitchFamily="66" charset="-78"/>
              </a:rPr>
              <a:t>عزيزتي الطالبة</a:t>
            </a:r>
          </a:p>
          <a:p>
            <a:pPr lvl="0" algn="ctr"/>
            <a:r>
              <a:rPr lang="ar-SA" sz="4400" dirty="0">
                <a:solidFill>
                  <a:srgbClr val="7030A0"/>
                </a:solidFill>
                <a:latin typeface="Arabic Typesetting" panose="03020402040406030203" pitchFamily="66" charset="-78"/>
                <a:cs typeface="Arabic Typesetting" panose="03020402040406030203" pitchFamily="66" charset="-78"/>
              </a:rPr>
              <a:t>لا تترددي بتسجيل المقررات التي اخفقتي فيها حتى لا تتعثري </a:t>
            </a:r>
          </a:p>
          <a:p>
            <a:pPr lvl="0"/>
            <a:endParaRPr lang="ar-SA" sz="3200" b="1" dirty="0">
              <a:solidFill>
                <a:srgbClr val="FF0000"/>
              </a:solidFill>
            </a:endParaRPr>
          </a:p>
          <a:p>
            <a:pPr lvl="0"/>
            <a:endParaRPr lang="ar-SA" sz="2400" dirty="0">
              <a:latin typeface="PNU" panose="00000500000000000000" pitchFamily="2" charset="-78"/>
              <a:cs typeface="PNU" panose="00000500000000000000" pitchFamily="2" charset="-78"/>
            </a:endParaRPr>
          </a:p>
          <a:p>
            <a:pPr lvl="0"/>
            <a:endParaRPr lang="ar-SA" b="1" dirty="0">
              <a:solidFill>
                <a:srgbClr val="000000"/>
              </a:solidFill>
            </a:endParaRPr>
          </a:p>
          <a:p>
            <a:pPr lvl="0"/>
            <a:endParaRPr lang="ar-SA" sz="1200" b="1" dirty="0">
              <a:solidFill>
                <a:srgbClr val="000000"/>
              </a:solidFill>
            </a:endParaRPr>
          </a:p>
          <a:p>
            <a:pPr lvl="0"/>
            <a:endParaRPr lang="en-US" sz="1200" b="1">
              <a:solidFill>
                <a:srgbClr val="000000"/>
              </a:solidFill>
            </a:endParaRPr>
          </a:p>
          <a:p>
            <a:pPr lvl="0"/>
            <a:endParaRPr lang="en-US" sz="1200" b="1" dirty="0">
              <a:solidFill>
                <a:srgbClr val="000000"/>
              </a:solidFill>
            </a:endParaRPr>
          </a:p>
          <a:p>
            <a:pPr lvl="0"/>
            <a:endParaRPr lang="en-US" sz="1200" b="1" dirty="0">
              <a:solidFill>
                <a:srgbClr val="000000"/>
              </a:solidFill>
            </a:endParaRPr>
          </a:p>
          <a:p>
            <a:pPr lvl="0"/>
            <a:endParaRPr lang="en-US" sz="1200" b="1" dirty="0">
              <a:solidFill>
                <a:srgbClr val="000000"/>
              </a:solidFill>
            </a:endParaRPr>
          </a:p>
          <a:p>
            <a:pPr lvl="0"/>
            <a:endParaRPr lang="en-US" sz="1200" b="1" dirty="0">
              <a:solidFill>
                <a:srgbClr val="000000"/>
              </a:solidFill>
            </a:endParaRPr>
          </a:p>
          <a:p>
            <a:pPr lvl="0"/>
            <a:endParaRPr lang="en-US" sz="1200" b="1" dirty="0">
              <a:solidFill>
                <a:srgbClr val="000000"/>
              </a:solidFill>
            </a:endParaRPr>
          </a:p>
          <a:p>
            <a:pPr lvl="0"/>
            <a:r>
              <a:rPr lang="ar-SA" sz="1200" b="1">
                <a:solidFill>
                  <a:srgbClr val="000000"/>
                </a:solidFill>
              </a:rPr>
              <a:t>ن</a:t>
            </a:r>
            <a:r>
              <a:rPr lang="ar-SA" sz="1200" b="1" dirty="0">
                <a:solidFill>
                  <a:srgbClr val="000000"/>
                </a:solidFill>
              </a:rPr>
              <a:t>/ الطياش </a:t>
            </a:r>
          </a:p>
          <a:p>
            <a:pPr lvl="0" algn="ctr"/>
            <a:endParaRPr lang="ar-SA" sz="3200" b="1" dirty="0">
              <a:solidFill>
                <a:srgbClr val="000000"/>
              </a:solidFill>
            </a:endParaRPr>
          </a:p>
        </p:txBody>
      </p:sp>
      <p:pic>
        <p:nvPicPr>
          <p:cNvPr id="4" name="صورة 3">
            <a:extLst>
              <a:ext uri="{FF2B5EF4-FFF2-40B4-BE49-F238E27FC236}">
                <a16:creationId xmlns:a16="http://schemas.microsoft.com/office/drawing/2014/main" id="{E5233B0B-FCCD-4BEB-81B0-2D2018E415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52390" y="30096"/>
            <a:ext cx="3276736" cy="1513696"/>
          </a:xfrm>
          <a:prstGeom prst="rect">
            <a:avLst/>
          </a:prstGeom>
        </p:spPr>
      </p:pic>
      <p:pic>
        <p:nvPicPr>
          <p:cNvPr id="5" name="Picture 2" descr="مشوار ألف ميل"/>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0664" y="4833257"/>
            <a:ext cx="2446317" cy="2024743"/>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0477241"/>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092532" y="1065203"/>
            <a:ext cx="9690264" cy="1908215"/>
          </a:xfrm>
          <a:prstGeom prst="rect">
            <a:avLst/>
          </a:prstGeom>
        </p:spPr>
        <p:txBody>
          <a:bodyPr wrap="square">
            <a:spAutoFit/>
          </a:bodyPr>
          <a:lstStyle/>
          <a:p>
            <a:pPr lvl="0"/>
            <a:endParaRPr lang="ar-SA" sz="3200" b="1" dirty="0">
              <a:solidFill>
                <a:srgbClr val="FF0000"/>
              </a:solidFill>
            </a:endParaRPr>
          </a:p>
          <a:p>
            <a:pPr lvl="0" algn="ctr"/>
            <a:endParaRPr lang="ar-SA" sz="2400" dirty="0">
              <a:solidFill>
                <a:srgbClr val="000000"/>
              </a:solidFill>
              <a:latin typeface="PNU" panose="00000500000000000000" pitchFamily="2" charset="-78"/>
              <a:cs typeface="PNU" panose="00000500000000000000" pitchFamily="2" charset="-78"/>
            </a:endParaRPr>
          </a:p>
          <a:p>
            <a:pPr lvl="0"/>
            <a:endParaRPr lang="ar-SA" b="1" dirty="0">
              <a:solidFill>
                <a:srgbClr val="000000"/>
              </a:solidFill>
            </a:endParaRPr>
          </a:p>
          <a:p>
            <a:pPr lvl="0"/>
            <a:endParaRPr lang="ar-SA" sz="1200" b="1" dirty="0">
              <a:solidFill>
                <a:srgbClr val="000000"/>
              </a:solidFill>
            </a:endParaRPr>
          </a:p>
          <a:p>
            <a:pPr lvl="0" algn="ctr"/>
            <a:endParaRPr lang="ar-SA" sz="3200" b="1" dirty="0">
              <a:solidFill>
                <a:srgbClr val="000000"/>
              </a:solidFill>
            </a:endParaRPr>
          </a:p>
        </p:txBody>
      </p:sp>
      <p:pic>
        <p:nvPicPr>
          <p:cNvPr id="4" name="صورة 3"/>
          <p:cNvPicPr>
            <a:picLocks noChangeAspect="1"/>
          </p:cNvPicPr>
          <p:nvPr/>
        </p:nvPicPr>
        <p:blipFill>
          <a:blip r:embed="rId2"/>
          <a:stretch>
            <a:fillRect/>
          </a:stretch>
        </p:blipFill>
        <p:spPr>
          <a:xfrm>
            <a:off x="4678878" y="1852629"/>
            <a:ext cx="6495804" cy="376765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0036" y="5320145"/>
            <a:ext cx="2897580" cy="1537855"/>
          </a:xfrm>
          <a:prstGeom prst="rect">
            <a:avLst/>
          </a:prstGeom>
        </p:spPr>
      </p:pic>
      <p:pic>
        <p:nvPicPr>
          <p:cNvPr id="6" name="صورة 5">
            <a:extLst>
              <a:ext uri="{FF2B5EF4-FFF2-40B4-BE49-F238E27FC236}">
                <a16:creationId xmlns:a16="http://schemas.microsoft.com/office/drawing/2014/main" id="{E5233B0B-FCCD-4BEB-81B0-2D2018E4151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752390" y="30096"/>
            <a:ext cx="3276736" cy="1513696"/>
          </a:xfrm>
          <a:prstGeom prst="rect">
            <a:avLst/>
          </a:prstGeom>
        </p:spPr>
      </p:pic>
    </p:spTree>
    <p:extLst>
      <p:ext uri="{BB962C8B-B14F-4D97-AF65-F5344CB8AC3E}">
        <p14:creationId xmlns:p14="http://schemas.microsoft.com/office/powerpoint/2010/main" val="3622684168"/>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صورة 6">
            <a:extLst>
              <a:ext uri="{FF2B5EF4-FFF2-40B4-BE49-F238E27FC236}">
                <a16:creationId xmlns:a16="http://schemas.microsoft.com/office/drawing/2014/main" id="{35B54796-9C2E-434A-A39A-FC1DE33565E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4835" t="7968" r="27194" b="34258"/>
          <a:stretch/>
        </p:blipFill>
        <p:spPr>
          <a:xfrm>
            <a:off x="52252" y="5994972"/>
            <a:ext cx="940526" cy="780296"/>
          </a:xfrm>
          <a:prstGeom prst="rect">
            <a:avLst/>
          </a:prstGeom>
        </p:spPr>
      </p:pic>
      <p:cxnSp>
        <p:nvCxnSpPr>
          <p:cNvPr id="13" name="Straight Connector 12">
            <a:extLst>
              <a:ext uri="{FF2B5EF4-FFF2-40B4-BE49-F238E27FC236}">
                <a16:creationId xmlns:a16="http://schemas.microsoft.com/office/drawing/2014/main" id="{45B09D48-A888-724B-8455-0B811A493B11}"/>
              </a:ext>
            </a:extLst>
          </p:cNvPr>
          <p:cNvCxnSpPr>
            <a:cxnSpLocks/>
          </p:cNvCxnSpPr>
          <p:nvPr/>
        </p:nvCxnSpPr>
        <p:spPr>
          <a:xfrm>
            <a:off x="11822264" y="457201"/>
            <a:ext cx="0" cy="430322"/>
          </a:xfrm>
          <a:prstGeom prst="line">
            <a:avLst/>
          </a:prstGeom>
          <a:ln w="4127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pSp>
        <p:nvGrpSpPr>
          <p:cNvPr id="9" name="مجموعة 8"/>
          <p:cNvGrpSpPr/>
          <p:nvPr/>
        </p:nvGrpSpPr>
        <p:grpSpPr>
          <a:xfrm>
            <a:off x="2976996" y="2641499"/>
            <a:ext cx="7614803" cy="2068675"/>
            <a:chOff x="79669" y="296018"/>
            <a:chExt cx="7987287" cy="2664148"/>
          </a:xfrm>
        </p:grpSpPr>
        <p:sp>
          <p:nvSpPr>
            <p:cNvPr id="10" name="مستطيل مستدير الزوايا 9"/>
            <p:cNvSpPr/>
            <p:nvPr/>
          </p:nvSpPr>
          <p:spPr>
            <a:xfrm>
              <a:off x="79669" y="296018"/>
              <a:ext cx="7987287" cy="2664148"/>
            </a:xfrm>
            <a:prstGeom prst="roundRect">
              <a:avLst/>
            </a:prstGeom>
          </p:spPr>
          <p:style>
            <a:lnRef idx="2">
              <a:schemeClr val="accent3">
                <a:shade val="50000"/>
              </a:schemeClr>
            </a:lnRef>
            <a:fillRef idx="1">
              <a:schemeClr val="accent3"/>
            </a:fillRef>
            <a:effectRef idx="0">
              <a:schemeClr val="accent3"/>
            </a:effectRef>
            <a:fontRef idx="minor">
              <a:schemeClr val="lt1"/>
            </a:fontRef>
          </p:style>
        </p:sp>
        <p:sp>
          <p:nvSpPr>
            <p:cNvPr id="14" name="مستطيل 13"/>
            <p:cNvSpPr/>
            <p:nvPr/>
          </p:nvSpPr>
          <p:spPr>
            <a:xfrm>
              <a:off x="209723" y="426070"/>
              <a:ext cx="7724022" cy="24040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3438" tIns="0" rIns="213438" bIns="0" numCol="1" spcCol="1270" anchor="ctr" anchorCtr="0">
              <a:noAutofit/>
            </a:bodyPr>
            <a:lstStyle/>
            <a:p>
              <a:pPr lvl="0" algn="ctr" defTabSz="2667000" rtl="1">
                <a:lnSpc>
                  <a:spcPct val="90000"/>
                </a:lnSpc>
                <a:spcBef>
                  <a:spcPct val="0"/>
                </a:spcBef>
                <a:spcAft>
                  <a:spcPct val="35000"/>
                </a:spcAft>
              </a:pPr>
              <a:r>
                <a:rPr lang="ar-SA" sz="6000" kern="1200" dirty="0"/>
                <a:t>الارشاد الاكاديمي</a:t>
              </a:r>
            </a:p>
          </p:txBody>
        </p:sp>
      </p:grpSp>
      <p:pic>
        <p:nvPicPr>
          <p:cNvPr id="8" name="صورة 7">
            <a:extLst>
              <a:ext uri="{FF2B5EF4-FFF2-40B4-BE49-F238E27FC236}">
                <a16:creationId xmlns:a16="http://schemas.microsoft.com/office/drawing/2014/main" id="{E5233B0B-FCCD-4BEB-81B0-2D2018E4151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52390" y="30096"/>
            <a:ext cx="3276736" cy="1496597"/>
          </a:xfrm>
          <a:prstGeom prst="rect">
            <a:avLst/>
          </a:prstGeom>
        </p:spPr>
      </p:pic>
    </p:spTree>
    <p:extLst>
      <p:ext uri="{BB962C8B-B14F-4D97-AF65-F5344CB8AC3E}">
        <p14:creationId xmlns:p14="http://schemas.microsoft.com/office/powerpoint/2010/main" val="21276601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092532" y="1065203"/>
            <a:ext cx="9690264" cy="1908215"/>
          </a:xfrm>
          <a:prstGeom prst="rect">
            <a:avLst/>
          </a:prstGeom>
        </p:spPr>
        <p:txBody>
          <a:bodyPr wrap="square">
            <a:spAutoFit/>
          </a:bodyPr>
          <a:lstStyle/>
          <a:p>
            <a:pPr lvl="0"/>
            <a:endParaRPr lang="ar-SA" sz="3200" b="1" dirty="0">
              <a:solidFill>
                <a:srgbClr val="FF0000"/>
              </a:solidFill>
            </a:endParaRPr>
          </a:p>
          <a:p>
            <a:pPr lvl="0" algn="ctr"/>
            <a:endParaRPr lang="ar-SA" sz="2400" dirty="0">
              <a:solidFill>
                <a:srgbClr val="000000"/>
              </a:solidFill>
              <a:latin typeface="PNU" panose="00000500000000000000" pitchFamily="2" charset="-78"/>
              <a:cs typeface="PNU" panose="00000500000000000000" pitchFamily="2" charset="-78"/>
            </a:endParaRPr>
          </a:p>
          <a:p>
            <a:pPr lvl="0"/>
            <a:endParaRPr lang="ar-SA" b="1" dirty="0">
              <a:solidFill>
                <a:srgbClr val="000000"/>
              </a:solidFill>
            </a:endParaRPr>
          </a:p>
          <a:p>
            <a:pPr lvl="0"/>
            <a:endParaRPr lang="ar-SA" sz="1200" b="1" dirty="0">
              <a:solidFill>
                <a:srgbClr val="000000"/>
              </a:solidFill>
            </a:endParaRPr>
          </a:p>
          <a:p>
            <a:pPr lvl="0" algn="ctr"/>
            <a:endParaRPr lang="ar-SA" sz="3200" b="1" dirty="0">
              <a:solidFill>
                <a:srgbClr val="000000"/>
              </a:solidFill>
            </a:endParaRPr>
          </a:p>
        </p:txBody>
      </p:sp>
      <p:pic>
        <p:nvPicPr>
          <p:cNvPr id="6" name="صورة 5">
            <a:extLst>
              <a:ext uri="{FF2B5EF4-FFF2-40B4-BE49-F238E27FC236}">
                <a16:creationId xmlns:a16="http://schemas.microsoft.com/office/drawing/2014/main" id="{E5233B0B-FCCD-4BEB-81B0-2D2018E415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52390" y="30096"/>
            <a:ext cx="3276736" cy="1513696"/>
          </a:xfrm>
          <a:prstGeom prst="rect">
            <a:avLst/>
          </a:prstGeom>
        </p:spPr>
      </p:pic>
      <p:pic>
        <p:nvPicPr>
          <p:cNvPr id="7" name="صورة 6"/>
          <p:cNvPicPr>
            <a:picLocks noChangeAspect="1"/>
          </p:cNvPicPr>
          <p:nvPr/>
        </p:nvPicPr>
        <p:blipFill>
          <a:blip r:embed="rId3"/>
          <a:stretch>
            <a:fillRect/>
          </a:stretch>
        </p:blipFill>
        <p:spPr>
          <a:xfrm>
            <a:off x="1757547" y="2275857"/>
            <a:ext cx="9951523" cy="346533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736405872"/>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108201" y="1460500"/>
            <a:ext cx="9702800" cy="4893647"/>
          </a:xfrm>
          <a:prstGeom prst="rect">
            <a:avLst/>
          </a:prstGeom>
          <a:noFill/>
        </p:spPr>
        <p:txBody>
          <a:bodyPr wrap="square" rtlCol="1">
            <a:spAutoFit/>
          </a:bodyPr>
          <a:lstStyle/>
          <a:p>
            <a:r>
              <a:rPr lang="ar-SA" sz="2400" dirty="0"/>
              <a:t>ايميلات تهمك عزيزتي الطالبة :-</a:t>
            </a:r>
          </a:p>
          <a:p>
            <a:endParaRPr lang="ar-SA" sz="2400" dirty="0"/>
          </a:p>
          <a:p>
            <a:r>
              <a:rPr lang="ar-SA" sz="2400" dirty="0"/>
              <a:t>اذا وجهتك مشكلة اكاديمية أثناء الإجراءات الاكاديمية الالكترونية (تأجيل ،اعتذار ،تحويل ،زيارة ،....) تواصلي على الايميل </a:t>
            </a:r>
          </a:p>
          <a:p>
            <a:r>
              <a:rPr lang="ar-SA" sz="2400" dirty="0"/>
              <a:t>(</a:t>
            </a:r>
            <a:r>
              <a:rPr lang="en-US" sz="2400" dirty="0">
                <a:hlinkClick r:id="rId2"/>
              </a:rPr>
              <a:t>Dar@pnu.edu.sa</a:t>
            </a:r>
            <a:r>
              <a:rPr lang="ar-SA" sz="2400" dirty="0"/>
              <a:t>)</a:t>
            </a:r>
          </a:p>
          <a:p>
            <a:endParaRPr lang="ar-SA" sz="2400" dirty="0"/>
          </a:p>
          <a:p>
            <a:r>
              <a:rPr lang="ar-SA" sz="2400" dirty="0"/>
              <a:t>اذا وجهتك مشكلة بالحذف والاضافة ، أو (تعريف ،نموذج استخراج بطاقة بدل فاقد ،..........)تواصلي على الايميل الخاص بوحدة شؤون الطالبات  (</a:t>
            </a:r>
            <a:r>
              <a:rPr lang="en-US" sz="2400" dirty="0">
                <a:hlinkClick r:id="rId3"/>
              </a:rPr>
              <a:t>csw_taffairs@pnu.edu.sa</a:t>
            </a:r>
            <a:endParaRPr lang="ar-SA" sz="2400" dirty="0"/>
          </a:p>
          <a:p>
            <a:endParaRPr lang="ar-SA" sz="2400" dirty="0"/>
          </a:p>
          <a:p>
            <a:r>
              <a:rPr lang="ar-SA" sz="2400" dirty="0"/>
              <a:t>اذا وجهتك مشكلة بال  </a:t>
            </a:r>
            <a:r>
              <a:rPr lang="en-US" sz="2400" dirty="0"/>
              <a:t>pun  </a:t>
            </a:r>
            <a:r>
              <a:rPr lang="ar-SA" sz="2400" dirty="0"/>
              <a:t> أو حسابك تواصلي على الايميل الخاص بالوحدة  (</a:t>
            </a:r>
            <a:r>
              <a:rPr lang="en-US" sz="2400" dirty="0">
                <a:hlinkClick r:id="rId4"/>
              </a:rPr>
              <a:t>uss@pnu.edu.sa</a:t>
            </a:r>
            <a:endParaRPr lang="en-US" sz="2400" dirty="0"/>
          </a:p>
          <a:p>
            <a:endParaRPr lang="ar-SA" sz="2400" dirty="0"/>
          </a:p>
        </p:txBody>
      </p:sp>
    </p:spTree>
    <p:extLst>
      <p:ext uri="{BB962C8B-B14F-4D97-AF65-F5344CB8AC3E}">
        <p14:creationId xmlns:p14="http://schemas.microsoft.com/office/powerpoint/2010/main" val="9284569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صورة 5">
            <a:extLst>
              <a:ext uri="{FF2B5EF4-FFF2-40B4-BE49-F238E27FC236}">
                <a16:creationId xmlns:a16="http://schemas.microsoft.com/office/drawing/2014/main" id="{4CB59C05-22BA-4849-9DE6-95EEACCF5F9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21925" r="6666" b="10001"/>
          <a:stretch/>
        </p:blipFill>
        <p:spPr>
          <a:xfrm>
            <a:off x="495299" y="2224314"/>
            <a:ext cx="11342915" cy="3071586"/>
          </a:xfrm>
          <a:prstGeom prst="rect">
            <a:avLst/>
          </a:prstGeom>
        </p:spPr>
      </p:pic>
      <p:pic>
        <p:nvPicPr>
          <p:cNvPr id="4" name="صورة 3">
            <a:extLst>
              <a:ext uri="{FF2B5EF4-FFF2-40B4-BE49-F238E27FC236}">
                <a16:creationId xmlns:a16="http://schemas.microsoft.com/office/drawing/2014/main" id="{FCC52432-6E22-4040-9FF3-CA6136783B5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7500" r="16667" b="25000"/>
          <a:stretch/>
        </p:blipFill>
        <p:spPr>
          <a:xfrm rot="10800000">
            <a:off x="389161" y="5157621"/>
            <a:ext cx="3820719" cy="1757531"/>
          </a:xfrm>
          <a:prstGeom prst="rect">
            <a:avLst/>
          </a:prstGeom>
        </p:spPr>
      </p:pic>
      <p:pic>
        <p:nvPicPr>
          <p:cNvPr id="5" name="صورة 4">
            <a:extLst>
              <a:ext uri="{FF2B5EF4-FFF2-40B4-BE49-F238E27FC236}">
                <a16:creationId xmlns:a16="http://schemas.microsoft.com/office/drawing/2014/main" id="{E5233B0B-FCCD-4BEB-81B0-2D2018E4151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69232" y="94058"/>
            <a:ext cx="3276736" cy="2257256"/>
          </a:xfrm>
          <a:prstGeom prst="rect">
            <a:avLst/>
          </a:prstGeom>
        </p:spPr>
      </p:pic>
      <p:sp useBgFill="1">
        <p:nvSpPr>
          <p:cNvPr id="2" name="TextBox 1">
            <a:extLst>
              <a:ext uri="{FF2B5EF4-FFF2-40B4-BE49-F238E27FC236}">
                <a16:creationId xmlns:a16="http://schemas.microsoft.com/office/drawing/2014/main" id="{3C6F2BF2-63EC-ED46-84EF-E85FDBB04E9A}"/>
              </a:ext>
            </a:extLst>
          </p:cNvPr>
          <p:cNvSpPr txBox="1"/>
          <p:nvPr/>
        </p:nvSpPr>
        <p:spPr>
          <a:xfrm>
            <a:off x="2003299" y="816429"/>
            <a:ext cx="184730" cy="369332"/>
          </a:xfrm>
          <a:prstGeom prst="rect">
            <a:avLst/>
          </a:prstGeom>
        </p:spPr>
        <p:txBody>
          <a:bodyPr wrap="none" rtlCol="0">
            <a:spAutoFit/>
          </a:bodyPr>
          <a:lstStyle/>
          <a:p>
            <a:endParaRPr lang="en-US" dirty="0"/>
          </a:p>
        </p:txBody>
      </p:sp>
      <p:sp>
        <p:nvSpPr>
          <p:cNvPr id="3" name="مستطيل 2"/>
          <p:cNvSpPr/>
          <p:nvPr/>
        </p:nvSpPr>
        <p:spPr>
          <a:xfrm>
            <a:off x="1662545" y="2662059"/>
            <a:ext cx="9724929" cy="2431435"/>
          </a:xfrm>
          <a:prstGeom prst="rect">
            <a:avLst/>
          </a:prstGeom>
        </p:spPr>
        <p:txBody>
          <a:bodyPr wrap="square">
            <a:spAutoFit/>
          </a:bodyPr>
          <a:lstStyle/>
          <a:p>
            <a:pPr algn="ctr"/>
            <a:r>
              <a:rPr lang="ar-SA" sz="4000" dirty="0">
                <a:solidFill>
                  <a:srgbClr val="40BB77"/>
                </a:solidFill>
                <a:cs typeface="Akhbar MT" pitchFamily="2" charset="-78"/>
              </a:rPr>
              <a:t>رئيسة وحدة الارشاد الاكاديمي</a:t>
            </a:r>
          </a:p>
          <a:p>
            <a:pPr algn="ctr"/>
            <a:r>
              <a:rPr lang="ar-SA" sz="4000" dirty="0">
                <a:solidFill>
                  <a:srgbClr val="40BB77"/>
                </a:solidFill>
                <a:cs typeface="Akhbar MT" pitchFamily="2" charset="-78"/>
              </a:rPr>
              <a:t>أ/</a:t>
            </a:r>
            <a:r>
              <a:rPr lang="en-US" sz="4000" dirty="0">
                <a:solidFill>
                  <a:srgbClr val="40BB77"/>
                </a:solidFill>
                <a:cs typeface="Akhbar MT" pitchFamily="2" charset="-78"/>
              </a:rPr>
              <a:t> </a:t>
            </a:r>
            <a:r>
              <a:rPr lang="ar-SA" sz="4000" dirty="0">
                <a:solidFill>
                  <a:srgbClr val="40BB77"/>
                </a:solidFill>
                <a:cs typeface="Akhbar MT" pitchFamily="2" charset="-78"/>
              </a:rPr>
              <a:t>نورة فهد الطياش .</a:t>
            </a:r>
          </a:p>
          <a:p>
            <a:pPr algn="ctr"/>
            <a:r>
              <a:rPr lang="ar-SA" sz="4000" dirty="0">
                <a:solidFill>
                  <a:srgbClr val="40BB77"/>
                </a:solidFill>
                <a:cs typeface="Akhbar MT" pitchFamily="2" charset="-78"/>
              </a:rPr>
              <a:t>ايميل الوحدة :</a:t>
            </a:r>
          </a:p>
          <a:p>
            <a:pPr algn="ctr"/>
            <a:r>
              <a:rPr lang="en-US" sz="3200" dirty="0">
                <a:solidFill>
                  <a:srgbClr val="40BB77"/>
                </a:solidFill>
                <a:cs typeface="PNU Medium" panose="00000600000000000000" pitchFamily="2" charset="-78"/>
              </a:rPr>
              <a:t>csw_ogac@pnu.edu.sa</a:t>
            </a:r>
            <a:endParaRPr lang="ar-SA" sz="3200" dirty="0">
              <a:solidFill>
                <a:srgbClr val="40BB77"/>
              </a:solidFill>
              <a:cs typeface="PNU Medium" panose="00000600000000000000" pitchFamily="2" charset="-78"/>
            </a:endParaRPr>
          </a:p>
        </p:txBody>
      </p:sp>
    </p:spTree>
    <p:extLst>
      <p:ext uri="{BB962C8B-B14F-4D97-AF65-F5344CB8AC3E}">
        <p14:creationId xmlns:p14="http://schemas.microsoft.com/office/powerpoint/2010/main" val="2568272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A4899B6-055D-B240-8566-942E3CCFE125}"/>
              </a:ext>
            </a:extLst>
          </p:cNvPr>
          <p:cNvCxnSpPr>
            <a:cxnSpLocks/>
          </p:cNvCxnSpPr>
          <p:nvPr/>
        </p:nvCxnSpPr>
        <p:spPr>
          <a:xfrm>
            <a:off x="11225364" y="572317"/>
            <a:ext cx="0" cy="430322"/>
          </a:xfrm>
          <a:prstGeom prst="line">
            <a:avLst/>
          </a:prstGeom>
          <a:ln w="4127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 name="مستطيل 1"/>
          <p:cNvSpPr/>
          <p:nvPr/>
        </p:nvSpPr>
        <p:spPr>
          <a:xfrm>
            <a:off x="1353787" y="1526693"/>
            <a:ext cx="10343408" cy="5078313"/>
          </a:xfrm>
          <a:prstGeom prst="rect">
            <a:avLst/>
          </a:prstGeom>
        </p:spPr>
        <p:txBody>
          <a:bodyPr wrap="square">
            <a:spAutoFit/>
          </a:bodyPr>
          <a:lstStyle/>
          <a:p>
            <a:pPr algn="ctr"/>
            <a:endParaRPr lang="en-US" sz="2800" b="1" dirty="0">
              <a:ln w="10541" cap="flat" cmpd="sng" algn="ctr">
                <a:solidFill>
                  <a:srgbClr val="4579B8"/>
                </a:solidFill>
                <a:prstDash val="solid"/>
                <a:round/>
              </a:ln>
              <a:latin typeface="PNU" panose="00000500000000000000" pitchFamily="2" charset="-78"/>
              <a:cs typeface="PNU" panose="00000500000000000000" pitchFamily="2" charset="-78"/>
            </a:endParaRPr>
          </a:p>
          <a:p>
            <a:pPr algn="ctr"/>
            <a:r>
              <a:rPr lang="ar-SA" sz="2800" b="1" dirty="0">
                <a:ln w="10541" cap="flat" cmpd="sng" algn="ctr">
                  <a:solidFill>
                    <a:srgbClr val="4579B8"/>
                  </a:solidFill>
                  <a:prstDash val="solid"/>
                  <a:round/>
                </a:ln>
                <a:latin typeface="PNU" panose="00000500000000000000" pitchFamily="2" charset="-78"/>
                <a:cs typeface="PNU" panose="00000500000000000000" pitchFamily="2" charset="-78"/>
              </a:rPr>
              <a:t>وحدة الارشاد الاكاديمي كلية الخدمة الاجتماعية </a:t>
            </a:r>
          </a:p>
          <a:p>
            <a:pPr algn="ctr"/>
            <a:endParaRPr lang="ar-SA" sz="2800" b="1" dirty="0">
              <a:ln w="10541" cap="flat" cmpd="sng" algn="ctr">
                <a:solidFill>
                  <a:srgbClr val="4579B8"/>
                </a:solidFill>
                <a:prstDash val="solid"/>
                <a:round/>
              </a:ln>
              <a:latin typeface="PNU" panose="00000500000000000000" pitchFamily="2" charset="-78"/>
              <a:cs typeface="PNU" panose="00000500000000000000" pitchFamily="2" charset="-78"/>
            </a:endParaRPr>
          </a:p>
          <a:p>
            <a:pPr algn="ctr"/>
            <a:r>
              <a:rPr lang="ar-SA" sz="2800" b="1" dirty="0">
                <a:ln w="10541" cap="flat" cmpd="sng" algn="ctr">
                  <a:solidFill>
                    <a:srgbClr val="4579B8"/>
                  </a:solidFill>
                  <a:prstDash val="solid"/>
                  <a:round/>
                </a:ln>
                <a:latin typeface="PNU" panose="00000500000000000000" pitchFamily="2" charset="-78"/>
                <a:cs typeface="PNU" panose="00000500000000000000" pitchFamily="2" charset="-78"/>
              </a:rPr>
              <a:t>رئيسة الوحدة / أ نورة فهد الطياش </a:t>
            </a:r>
          </a:p>
          <a:p>
            <a:pPr algn="ctr"/>
            <a:endParaRPr lang="ar-SA" sz="2800" b="1" dirty="0">
              <a:ln w="10541" cap="flat" cmpd="sng" algn="ctr">
                <a:solidFill>
                  <a:srgbClr val="4579B8"/>
                </a:solidFill>
                <a:prstDash val="solid"/>
                <a:round/>
              </a:ln>
              <a:latin typeface="PNU" panose="00000500000000000000" pitchFamily="2" charset="-78"/>
              <a:cs typeface="PNU" panose="00000500000000000000" pitchFamily="2" charset="-78"/>
            </a:endParaRPr>
          </a:p>
          <a:p>
            <a:pPr algn="ctr"/>
            <a:r>
              <a:rPr lang="ar-SA" sz="2800" b="1" dirty="0">
                <a:ln w="10541" cap="flat" cmpd="sng" algn="ctr">
                  <a:solidFill>
                    <a:srgbClr val="4579B8"/>
                  </a:solidFill>
                  <a:prstDash val="solid"/>
                  <a:round/>
                </a:ln>
                <a:latin typeface="PNU" panose="00000500000000000000" pitchFamily="2" charset="-78"/>
                <a:cs typeface="PNU" panose="00000500000000000000" pitchFamily="2" charset="-78"/>
              </a:rPr>
              <a:t>أعضاء الوحدة </a:t>
            </a:r>
          </a:p>
          <a:p>
            <a:pPr algn="ctr"/>
            <a:r>
              <a:rPr lang="ar-SA" sz="2800" b="1" dirty="0">
                <a:ln w="10541" cap="flat" cmpd="sng" algn="ctr">
                  <a:solidFill>
                    <a:srgbClr val="4579B8"/>
                  </a:solidFill>
                  <a:prstDash val="solid"/>
                  <a:round/>
                </a:ln>
                <a:latin typeface="PNU" panose="00000500000000000000" pitchFamily="2" charset="-78"/>
                <a:cs typeface="PNU" panose="00000500000000000000" pitchFamily="2" charset="-78"/>
              </a:rPr>
              <a:t>أ . حنان راشد الرشيد </a:t>
            </a:r>
          </a:p>
          <a:p>
            <a:pPr algn="ctr"/>
            <a:r>
              <a:rPr lang="ar-SA" sz="2800" b="1" dirty="0">
                <a:ln w="10541" cap="flat" cmpd="sng" algn="ctr">
                  <a:solidFill>
                    <a:srgbClr val="4579B8"/>
                  </a:solidFill>
                  <a:prstDash val="solid"/>
                  <a:round/>
                </a:ln>
                <a:latin typeface="PNU" panose="00000500000000000000" pitchFamily="2" charset="-78"/>
                <a:cs typeface="PNU" panose="00000500000000000000" pitchFamily="2" charset="-78"/>
              </a:rPr>
              <a:t>أ. صفية الرميحي </a:t>
            </a:r>
          </a:p>
          <a:p>
            <a:pPr algn="ctr"/>
            <a:r>
              <a:rPr lang="ar-SA" sz="2800" b="1" dirty="0">
                <a:ln w="10541" cap="flat" cmpd="sng" algn="ctr">
                  <a:solidFill>
                    <a:srgbClr val="4579B8"/>
                  </a:solidFill>
                  <a:prstDash val="solid"/>
                  <a:round/>
                </a:ln>
                <a:latin typeface="PNU" panose="00000500000000000000" pitchFamily="2" charset="-78"/>
                <a:cs typeface="PNU" panose="00000500000000000000" pitchFamily="2" charset="-78"/>
              </a:rPr>
              <a:t>أ. سارة عبدالله السهلي </a:t>
            </a:r>
          </a:p>
          <a:p>
            <a:pPr algn="ctr"/>
            <a:endParaRPr lang="ar-SA" b="1" dirty="0">
              <a:ln w="10541" cap="flat" cmpd="sng" algn="ctr">
                <a:solidFill>
                  <a:srgbClr val="4579B8"/>
                </a:solidFill>
                <a:prstDash val="solid"/>
                <a:round/>
              </a:ln>
              <a:solidFill>
                <a:schemeClr val="accent6">
                  <a:lumMod val="75000"/>
                </a:schemeClr>
              </a:solidFill>
              <a:latin typeface="PNU" panose="00000500000000000000" pitchFamily="2" charset="-78"/>
              <a:cs typeface="PNU" panose="00000500000000000000" pitchFamily="2" charset="-78"/>
            </a:endParaRPr>
          </a:p>
          <a:p>
            <a:pPr algn="ctr"/>
            <a:endParaRPr lang="ar-SA" b="1" dirty="0">
              <a:ln w="10541" cap="flat" cmpd="sng" algn="ctr">
                <a:solidFill>
                  <a:srgbClr val="4579B8"/>
                </a:solidFill>
                <a:prstDash val="solid"/>
                <a:round/>
              </a:ln>
              <a:solidFill>
                <a:schemeClr val="accent6">
                  <a:lumMod val="75000"/>
                </a:schemeClr>
              </a:solidFill>
              <a:latin typeface="PNU" panose="00000500000000000000" pitchFamily="2" charset="-78"/>
              <a:cs typeface="PNU" panose="00000500000000000000" pitchFamily="2" charset="-78"/>
            </a:endParaRPr>
          </a:p>
          <a:p>
            <a:pPr algn="ctr"/>
            <a:endParaRPr lang="ar-SA" b="1" dirty="0">
              <a:ln w="10541" cap="flat" cmpd="sng" algn="ctr">
                <a:solidFill>
                  <a:srgbClr val="4579B8"/>
                </a:solidFill>
                <a:prstDash val="solid"/>
                <a:round/>
              </a:ln>
              <a:solidFill>
                <a:schemeClr val="accent6">
                  <a:lumMod val="75000"/>
                </a:schemeClr>
              </a:solidFill>
              <a:latin typeface="PNU" panose="00000500000000000000" pitchFamily="2" charset="-78"/>
              <a:cs typeface="PNU" panose="00000500000000000000" pitchFamily="2" charset="-78"/>
            </a:endParaRPr>
          </a:p>
          <a:p>
            <a:pPr algn="ctr"/>
            <a:r>
              <a:rPr lang="ar-SA" b="1" dirty="0">
                <a:ln w="10541" cap="flat" cmpd="sng" algn="ctr">
                  <a:solidFill>
                    <a:srgbClr val="4579B8"/>
                  </a:solidFill>
                  <a:prstDash val="solid"/>
                  <a:round/>
                </a:ln>
                <a:solidFill>
                  <a:schemeClr val="accent6">
                    <a:lumMod val="75000"/>
                  </a:schemeClr>
                </a:solidFill>
                <a:latin typeface="PNU" panose="00000500000000000000" pitchFamily="2" charset="-78"/>
                <a:cs typeface="PNU" panose="00000500000000000000" pitchFamily="2" charset="-78"/>
              </a:rPr>
              <a:t>                                                                                                          الدور الثاني (2،113) </a:t>
            </a:r>
          </a:p>
        </p:txBody>
      </p:sp>
      <p:pic>
        <p:nvPicPr>
          <p:cNvPr id="4" name="صورة 3">
            <a:extLst>
              <a:ext uri="{FF2B5EF4-FFF2-40B4-BE49-F238E27FC236}">
                <a16:creationId xmlns:a16="http://schemas.microsoft.com/office/drawing/2014/main" id="{E5233B0B-FCCD-4BEB-81B0-2D2018E415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52390" y="30096"/>
            <a:ext cx="3276736" cy="1496597"/>
          </a:xfrm>
          <a:prstGeom prst="rect">
            <a:avLst/>
          </a:prstGeom>
        </p:spPr>
      </p:pic>
    </p:spTree>
    <p:extLst>
      <p:ext uri="{BB962C8B-B14F-4D97-AF65-F5344CB8AC3E}">
        <p14:creationId xmlns:p14="http://schemas.microsoft.com/office/powerpoint/2010/main" val="587151178"/>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A4899B6-055D-B240-8566-942E3CCFE125}"/>
              </a:ext>
            </a:extLst>
          </p:cNvPr>
          <p:cNvCxnSpPr>
            <a:cxnSpLocks/>
          </p:cNvCxnSpPr>
          <p:nvPr/>
        </p:nvCxnSpPr>
        <p:spPr>
          <a:xfrm>
            <a:off x="11225364" y="522829"/>
            <a:ext cx="0" cy="430322"/>
          </a:xfrm>
          <a:prstGeom prst="line">
            <a:avLst/>
          </a:prstGeom>
          <a:ln w="4127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 name="مستطيل 1"/>
          <p:cNvSpPr/>
          <p:nvPr/>
        </p:nvSpPr>
        <p:spPr>
          <a:xfrm>
            <a:off x="415637" y="1368508"/>
            <a:ext cx="11115304" cy="5601533"/>
          </a:xfrm>
          <a:prstGeom prst="rect">
            <a:avLst/>
          </a:prstGeom>
        </p:spPr>
        <p:txBody>
          <a:bodyPr wrap="square">
            <a:spAutoFit/>
          </a:bodyPr>
          <a:lstStyle/>
          <a:p>
            <a:pPr algn="ctr"/>
            <a:r>
              <a:rPr lang="ar-SA" sz="3200" b="1" dirty="0"/>
              <a:t>الارشاد الأكاديمي</a:t>
            </a:r>
            <a:endParaRPr lang="en-US" sz="3200" b="1" dirty="0"/>
          </a:p>
          <a:p>
            <a:r>
              <a:rPr lang="ar-SA" dirty="0"/>
              <a:t>• المقصود بالإرشاد مساعدة الطالبات  وخاصة الجدد منهم على تحقيق أهدافهم بناءً على فهم متطلبات إكمال المسار الأكاديمي في برنامج دراسي أو تخصص معين،</a:t>
            </a:r>
          </a:p>
          <a:p>
            <a:r>
              <a:rPr lang="ar-SA" dirty="0"/>
              <a:t>• وفهم شروط النجاح والتخرج وفق خطط دراسية تعدها الكليات و العمادات والجامعات وفق شروط أكاديمية معتمدة من هيئات اعتماد متخصصة.</a:t>
            </a:r>
          </a:p>
          <a:p>
            <a:endParaRPr lang="ar-SA" dirty="0"/>
          </a:p>
          <a:p>
            <a:r>
              <a:rPr lang="ar-SA" b="1" dirty="0"/>
              <a:t>ا</a:t>
            </a:r>
            <a:r>
              <a:rPr lang="ar-SA" b="1" u="sng" dirty="0"/>
              <a:t>لرؤية(</a:t>
            </a:r>
            <a:r>
              <a:rPr lang="en-US" b="1" dirty="0"/>
              <a:t>vision): </a:t>
            </a:r>
            <a:endParaRPr lang="en-US" dirty="0"/>
          </a:p>
          <a:p>
            <a:r>
              <a:rPr lang="ar-SA" dirty="0"/>
              <a:t>تسعى وحدات الإرشاد الأكاديمي إلى تقديم خدمات إرشادية للطالبات تساهم في تطوير شخصياتهن أكاديميا و اجتماعيا وتنمية مهاراتهن في المجالات المختلفة بما يتفق مع معايير الجودة العالمية بالجامعات.</a:t>
            </a:r>
          </a:p>
          <a:p>
            <a:endParaRPr lang="ar-SA" dirty="0"/>
          </a:p>
          <a:p>
            <a:endParaRPr lang="ar-SA" dirty="0"/>
          </a:p>
          <a:p>
            <a:r>
              <a:rPr lang="ar-SA" b="1" u="sng" dirty="0"/>
              <a:t>الرسالة</a:t>
            </a:r>
            <a:r>
              <a:rPr lang="ar-SA" b="1" dirty="0"/>
              <a:t> (</a:t>
            </a:r>
            <a:r>
              <a:rPr lang="en-US" b="1" dirty="0"/>
              <a:t>mission):</a:t>
            </a:r>
            <a:endParaRPr lang="en-US" dirty="0"/>
          </a:p>
          <a:p>
            <a:r>
              <a:rPr lang="ar-SA" dirty="0"/>
              <a:t>تقوم وحدات الإرشاد الأكاديمي بتقديم خدمات إرشادية متنوعة للطالبات تفي باحتياجاتهن في:</a:t>
            </a:r>
          </a:p>
          <a:p>
            <a:r>
              <a:rPr lang="ar-SA" dirty="0"/>
              <a:t>• اختيار المقررات الدراسية المناسبة وفق الخطة الموضوعة  </a:t>
            </a:r>
          </a:p>
          <a:p>
            <a:r>
              <a:rPr lang="ar-SA" dirty="0"/>
              <a:t>إرشاد الطالبات إلى كيفية التعامل مع الصعوبات المختلفة التي قد تواجهن خلال فترة الدراسة لتسهيل الاستمرار والتفوق الدراسي. </a:t>
            </a:r>
          </a:p>
          <a:p>
            <a:br>
              <a:rPr lang="ar-SA" sz="2800" dirty="0"/>
            </a:br>
            <a:endParaRPr lang="ar-SA" sz="2800" dirty="0">
              <a:solidFill>
                <a:srgbClr val="7030A0"/>
              </a:solidFill>
              <a:latin typeface="PNU" panose="00000500000000000000" pitchFamily="2" charset="-78"/>
              <a:cs typeface="PNU" panose="00000500000000000000" pitchFamily="2" charset="-78"/>
            </a:endParaRPr>
          </a:p>
        </p:txBody>
      </p:sp>
      <p:pic>
        <p:nvPicPr>
          <p:cNvPr id="4" name="صورة 3">
            <a:extLst>
              <a:ext uri="{FF2B5EF4-FFF2-40B4-BE49-F238E27FC236}">
                <a16:creationId xmlns:a16="http://schemas.microsoft.com/office/drawing/2014/main" id="{E5233B0B-FCCD-4BEB-81B0-2D2018E415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52390" y="30096"/>
            <a:ext cx="3276736" cy="1496597"/>
          </a:xfrm>
          <a:prstGeom prst="rect">
            <a:avLst/>
          </a:prstGeom>
        </p:spPr>
      </p:pic>
    </p:spTree>
    <p:extLst>
      <p:ext uri="{BB962C8B-B14F-4D97-AF65-F5344CB8AC3E}">
        <p14:creationId xmlns:p14="http://schemas.microsoft.com/office/powerpoint/2010/main" val="348539925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529445" y="1033995"/>
            <a:ext cx="8146472" cy="5724644"/>
          </a:xfrm>
          <a:prstGeom prst="rect">
            <a:avLst/>
          </a:prstGeom>
        </p:spPr>
        <p:txBody>
          <a:bodyPr wrap="square">
            <a:spAutoFit/>
          </a:bodyPr>
          <a:lstStyle/>
          <a:p>
            <a:pPr algn="ctr"/>
            <a:endParaRPr lang="ar-SA" sz="2400" b="1" dirty="0">
              <a:solidFill>
                <a:srgbClr val="7030A0"/>
              </a:solidFill>
              <a:latin typeface="PNU" panose="00000500000000000000" pitchFamily="2" charset="-78"/>
              <a:cs typeface="PNU" panose="00000500000000000000" pitchFamily="2" charset="-78"/>
            </a:endParaRPr>
          </a:p>
          <a:p>
            <a:pPr algn="ctr"/>
            <a:r>
              <a:rPr lang="ar-SA" b="1" dirty="0">
                <a:solidFill>
                  <a:srgbClr val="7030A0"/>
                </a:solidFill>
                <a:latin typeface="PNU" panose="00000500000000000000" pitchFamily="2" charset="-78"/>
                <a:cs typeface="PT Bold Mirror" panose="02010400000000000000" pitchFamily="2" charset="-78"/>
              </a:rPr>
              <a:t>محتويات  حقيبة الارشاد الاكاديمي </a:t>
            </a:r>
          </a:p>
          <a:p>
            <a:pPr marL="342900" indent="-342900">
              <a:buFont typeface="Arial" panose="020B0604020202020204" pitchFamily="34" charset="0"/>
              <a:buChar char="•"/>
            </a:pPr>
            <a:r>
              <a:rPr lang="ar-SA" dirty="0"/>
              <a:t>الأرقام المرجعية للمقررات الدراسية –</a:t>
            </a:r>
            <a:endParaRPr lang="en-US" dirty="0"/>
          </a:p>
          <a:p>
            <a:pPr marL="342900" indent="-342900">
              <a:buFont typeface="Arial" panose="020B0604020202020204" pitchFamily="34" charset="0"/>
              <a:buChar char="•"/>
            </a:pPr>
            <a:r>
              <a:rPr lang="ar-SA" dirty="0"/>
              <a:t> المقررات الحرة </a:t>
            </a:r>
          </a:p>
          <a:p>
            <a:pPr marL="342900" indent="-342900">
              <a:buFont typeface="Arial" panose="020B0604020202020204" pitchFamily="34" charset="0"/>
              <a:buChar char="•"/>
            </a:pPr>
            <a:r>
              <a:rPr lang="ar-SA" dirty="0"/>
              <a:t>التقويم الجامعي للإجراءات الاكاديمية </a:t>
            </a:r>
          </a:p>
          <a:p>
            <a:pPr marL="342900" indent="-342900">
              <a:buFont typeface="Arial" panose="020B0604020202020204" pitchFamily="34" charset="0"/>
              <a:buChar char="•"/>
            </a:pPr>
            <a:r>
              <a:rPr lang="ar-SA" dirty="0"/>
              <a:t>التوصيف المختصر للمقررات الدراسية </a:t>
            </a:r>
          </a:p>
          <a:p>
            <a:pPr marL="342900" indent="-342900">
              <a:buFont typeface="Arial" panose="020B0604020202020204" pitchFamily="34" charset="0"/>
              <a:buChar char="•"/>
            </a:pPr>
            <a:r>
              <a:rPr lang="ar-SA" dirty="0"/>
              <a:t>الخطة الدراسية </a:t>
            </a:r>
          </a:p>
          <a:p>
            <a:pPr marL="342900" indent="-342900">
              <a:buFont typeface="Arial" panose="020B0604020202020204" pitchFamily="34" charset="0"/>
              <a:buChar char="•"/>
            </a:pPr>
            <a:r>
              <a:rPr lang="ar-SA" dirty="0"/>
              <a:t>آ لية التسجيل على </a:t>
            </a:r>
            <a:r>
              <a:rPr lang="ar-SA" dirty="0" err="1"/>
              <a:t>بانر</a:t>
            </a:r>
            <a:r>
              <a:rPr lang="ar-SA" dirty="0"/>
              <a:t> 9</a:t>
            </a:r>
          </a:p>
          <a:p>
            <a:pPr marL="342900" indent="-342900">
              <a:buFont typeface="Arial" panose="020B0604020202020204" pitchFamily="34" charset="0"/>
              <a:buChar char="•"/>
            </a:pPr>
            <a:r>
              <a:rPr lang="ar-SA" dirty="0"/>
              <a:t>المرشدات والمنسقات </a:t>
            </a:r>
          </a:p>
          <a:p>
            <a:pPr marL="342900" indent="-342900">
              <a:buFont typeface="Arial" panose="020B0604020202020204" pitchFamily="34" charset="0"/>
              <a:buChar char="•"/>
            </a:pPr>
            <a:r>
              <a:rPr lang="ar-SA" dirty="0"/>
              <a:t>كيف تتعرفين على تقييم الشهادة </a:t>
            </a:r>
          </a:p>
          <a:p>
            <a:pPr marL="342900" indent="-342900">
              <a:buFont typeface="Arial" panose="020B0604020202020204" pitchFamily="34" charset="0"/>
              <a:buChar char="•"/>
            </a:pPr>
            <a:r>
              <a:rPr lang="ar-SA" dirty="0"/>
              <a:t>دليل الطالبة الجامعي </a:t>
            </a:r>
          </a:p>
          <a:p>
            <a:pPr marL="342900" indent="-342900">
              <a:buFont typeface="Arial" panose="020B0604020202020204" pitchFamily="34" charset="0"/>
              <a:buChar char="•"/>
            </a:pPr>
            <a:r>
              <a:rPr lang="ar-SA" dirty="0"/>
              <a:t>الخدمة الذاتية للطالبات </a:t>
            </a:r>
          </a:p>
          <a:p>
            <a:pPr marL="342900" indent="-342900">
              <a:buFont typeface="Arial" panose="020B0604020202020204" pitchFamily="34" charset="0"/>
              <a:buChar char="•"/>
            </a:pPr>
            <a:r>
              <a:rPr lang="ar-SA" dirty="0"/>
              <a:t>المستويات التي يتاح لها التسجيل </a:t>
            </a:r>
          </a:p>
          <a:p>
            <a:pPr marL="342900" indent="-342900">
              <a:buFont typeface="Arial" panose="020B0604020202020204" pitchFamily="34" charset="0"/>
              <a:buChar char="•"/>
            </a:pPr>
            <a:r>
              <a:rPr lang="ar-SA" dirty="0"/>
              <a:t>كيفية قراءة الجدول الأسبوعي </a:t>
            </a:r>
          </a:p>
          <a:p>
            <a:pPr marL="342900" indent="-342900">
              <a:buFont typeface="Arial" panose="020B0604020202020204" pitchFamily="34" charset="0"/>
              <a:buChar char="•"/>
            </a:pPr>
            <a:r>
              <a:rPr lang="ar-SA" dirty="0"/>
              <a:t>رموز الأيام </a:t>
            </a:r>
          </a:p>
          <a:p>
            <a:pPr marL="342900" indent="-342900">
              <a:buFont typeface="Arial" panose="020B0604020202020204" pitchFamily="34" charset="0"/>
              <a:buChar char="•"/>
            </a:pPr>
            <a:r>
              <a:rPr lang="ar-SA" dirty="0"/>
              <a:t>الجداول الدراسية الفصلية </a:t>
            </a:r>
          </a:p>
          <a:p>
            <a:pPr marL="342900" indent="-342900">
              <a:buFont typeface="Arial" panose="020B0604020202020204" pitchFamily="34" charset="0"/>
              <a:buChar char="•"/>
            </a:pPr>
            <a:r>
              <a:rPr lang="ar-SA" dirty="0"/>
              <a:t>تغيير التخصص </a:t>
            </a:r>
          </a:p>
          <a:p>
            <a:pPr marL="342900" indent="-342900">
              <a:buFont typeface="Arial" panose="020B0604020202020204" pitchFamily="34" charset="0"/>
              <a:buChar char="•"/>
            </a:pPr>
            <a:r>
              <a:rPr lang="ar-SA" dirty="0"/>
              <a:t>الدراسة بنظام الزيار كيفية</a:t>
            </a:r>
          </a:p>
          <a:p>
            <a:pPr marL="342900" indent="-342900">
              <a:buFont typeface="Arial" panose="020B0604020202020204" pitchFamily="34" charset="0"/>
              <a:buChar char="•"/>
            </a:pPr>
            <a:r>
              <a:rPr lang="ar-SA" dirty="0"/>
              <a:t>الدراسة بنظام الزيارة</a:t>
            </a:r>
          </a:p>
          <a:p>
            <a:pPr algn="just"/>
            <a:endParaRPr lang="ar-SA" dirty="0">
              <a:solidFill>
                <a:srgbClr val="7030A0"/>
              </a:solidFill>
              <a:latin typeface="PNU" panose="00000500000000000000" pitchFamily="2" charset="-78"/>
              <a:cs typeface="PNU" panose="00000500000000000000" pitchFamily="2" charset="-78"/>
            </a:endParaRPr>
          </a:p>
        </p:txBody>
      </p:sp>
      <p:pic>
        <p:nvPicPr>
          <p:cNvPr id="4" name="صورة 3">
            <a:extLst>
              <a:ext uri="{FF2B5EF4-FFF2-40B4-BE49-F238E27FC236}">
                <a16:creationId xmlns:a16="http://schemas.microsoft.com/office/drawing/2014/main" id="{E5233B0B-FCCD-4BEB-81B0-2D2018E415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52390" y="30096"/>
            <a:ext cx="3276736" cy="1496597"/>
          </a:xfrm>
          <a:prstGeom prst="rect">
            <a:avLst/>
          </a:prstGeom>
        </p:spPr>
      </p:pic>
    </p:spTree>
    <p:extLst>
      <p:ext uri="{BB962C8B-B14F-4D97-AF65-F5344CB8AC3E}">
        <p14:creationId xmlns:p14="http://schemas.microsoft.com/office/powerpoint/2010/main" val="2146278955"/>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855024" y="1819847"/>
            <a:ext cx="10070275" cy="3508653"/>
          </a:xfrm>
          <a:prstGeom prst="rect">
            <a:avLst/>
          </a:prstGeom>
        </p:spPr>
        <p:txBody>
          <a:bodyPr wrap="square">
            <a:spAutoFit/>
          </a:bodyPr>
          <a:lstStyle/>
          <a:p>
            <a:pPr marL="342900" indent="-342900">
              <a:buFont typeface="Arial" panose="020B0604020202020204" pitchFamily="34" charset="0"/>
              <a:buChar char="•"/>
            </a:pPr>
            <a:r>
              <a:rPr lang="ar-SA" dirty="0"/>
              <a:t>جداول الاختبارات </a:t>
            </a:r>
          </a:p>
          <a:p>
            <a:pPr marL="342900" indent="-342900">
              <a:buFont typeface="Arial" panose="020B0604020202020204" pitchFamily="34" charset="0"/>
              <a:buChar char="•"/>
            </a:pPr>
            <a:r>
              <a:rPr lang="ar-SA" dirty="0"/>
              <a:t>مواعيد وضوابط التسجيل </a:t>
            </a:r>
          </a:p>
          <a:p>
            <a:pPr marL="342900" indent="-342900">
              <a:buFont typeface="Arial" panose="020B0604020202020204" pitchFamily="34" charset="0"/>
              <a:buChar char="•"/>
            </a:pPr>
            <a:r>
              <a:rPr lang="ar-SA" dirty="0"/>
              <a:t>جدول فارغ لترتيب الجدول </a:t>
            </a:r>
          </a:p>
          <a:p>
            <a:pPr marL="342900" indent="-342900">
              <a:buFont typeface="Arial" panose="020B0604020202020204" pitchFamily="34" charset="0"/>
              <a:buChar char="•"/>
            </a:pPr>
            <a:r>
              <a:rPr lang="ar-SA" dirty="0"/>
              <a:t>كيفية الاطلاع على الجدول الدراسي من خلال ايقونة النظام الاكاديمي للطالبات .</a:t>
            </a:r>
          </a:p>
          <a:p>
            <a:pPr marL="342900" indent="-342900">
              <a:buFont typeface="Arial" panose="020B0604020202020204" pitchFamily="34" charset="0"/>
              <a:buChar char="•"/>
            </a:pPr>
            <a:r>
              <a:rPr lang="ar-SA" dirty="0"/>
              <a:t>آلية تعديل الجدول الكتروني </a:t>
            </a:r>
          </a:p>
          <a:p>
            <a:pPr marL="342900" indent="-342900">
              <a:buFont typeface="Arial" panose="020B0604020202020204" pitchFamily="34" charset="0"/>
              <a:buChar char="•"/>
            </a:pPr>
            <a:r>
              <a:rPr lang="ar-SA" dirty="0"/>
              <a:t>الأوضاع الاكاديمية </a:t>
            </a:r>
          </a:p>
          <a:p>
            <a:pPr marL="342900" indent="-342900">
              <a:buFont typeface="Arial" panose="020B0604020202020204" pitchFamily="34" charset="0"/>
              <a:buChar char="•"/>
            </a:pPr>
            <a:r>
              <a:rPr lang="ar-SA" dirty="0"/>
              <a:t>المشاكل التقنية في حسابك </a:t>
            </a:r>
          </a:p>
          <a:p>
            <a:pPr marL="342900" indent="-342900">
              <a:buFont typeface="Arial" panose="020B0604020202020204" pitchFamily="34" charset="0"/>
              <a:buChar char="•"/>
            </a:pPr>
            <a:r>
              <a:rPr lang="ar-SA" dirty="0"/>
              <a:t>دليل الطالبة الجامعي </a:t>
            </a:r>
          </a:p>
          <a:p>
            <a:pPr marL="342900" indent="-342900">
              <a:buFont typeface="Arial" panose="020B0604020202020204" pitchFamily="34" charset="0"/>
              <a:buChar char="•"/>
            </a:pPr>
            <a:r>
              <a:rPr lang="ar-SA" dirty="0"/>
              <a:t>كيف تعرفين المقررات المتبقية في خطتك </a:t>
            </a:r>
          </a:p>
          <a:p>
            <a:pPr marL="342900" indent="-342900">
              <a:buFont typeface="Arial" panose="020B0604020202020204" pitchFamily="34" charset="0"/>
              <a:buChar char="•"/>
            </a:pPr>
            <a:r>
              <a:rPr lang="ar-SA" dirty="0"/>
              <a:t>مراتب الشرف </a:t>
            </a:r>
          </a:p>
          <a:p>
            <a:pPr marL="342900" indent="-342900">
              <a:buFont typeface="Arial" panose="020B0604020202020204" pitchFamily="34" charset="0"/>
              <a:buChar char="•"/>
            </a:pPr>
            <a:r>
              <a:rPr lang="ar-SA" dirty="0"/>
              <a:t>دليل وحدة الإرشاد الكتروني </a:t>
            </a:r>
          </a:p>
          <a:p>
            <a:pPr marL="342900" indent="-342900">
              <a:buFont typeface="Arial" panose="020B0604020202020204" pitchFamily="34" charset="0"/>
              <a:buChar char="•"/>
            </a:pPr>
            <a:r>
              <a:rPr lang="ar-SA" dirty="0"/>
              <a:t>مباني الجامعة </a:t>
            </a:r>
          </a:p>
        </p:txBody>
      </p:sp>
      <p:pic>
        <p:nvPicPr>
          <p:cNvPr id="4" name="صورة 3">
            <a:extLst>
              <a:ext uri="{FF2B5EF4-FFF2-40B4-BE49-F238E27FC236}">
                <a16:creationId xmlns:a16="http://schemas.microsoft.com/office/drawing/2014/main" id="{E5233B0B-FCCD-4BEB-81B0-2D2018E415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15264" y="0"/>
            <a:ext cx="3276736" cy="1608699"/>
          </a:xfrm>
          <a:prstGeom prst="rect">
            <a:avLst/>
          </a:prstGeom>
        </p:spPr>
      </p:pic>
    </p:spTree>
    <p:extLst>
      <p:ext uri="{BB962C8B-B14F-4D97-AF65-F5344CB8AC3E}">
        <p14:creationId xmlns:p14="http://schemas.microsoft.com/office/powerpoint/2010/main" val="1342704106"/>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425039" y="1443428"/>
            <a:ext cx="10010898" cy="1384995"/>
          </a:xfrm>
          <a:prstGeom prst="rect">
            <a:avLst/>
          </a:prstGeom>
        </p:spPr>
        <p:txBody>
          <a:bodyPr wrap="square">
            <a:spAutoFit/>
          </a:bodyPr>
          <a:lstStyle/>
          <a:p>
            <a:pPr algn="ctr"/>
            <a:endParaRPr lang="ar-SA" b="1" dirty="0">
              <a:solidFill>
                <a:srgbClr val="7030A0"/>
              </a:solidFill>
              <a:latin typeface="PNU" panose="00000500000000000000" pitchFamily="2" charset="-78"/>
              <a:cs typeface="PT Bold Mirror" panose="02010400000000000000" pitchFamily="2" charset="-78"/>
            </a:endParaRPr>
          </a:p>
          <a:p>
            <a:pPr algn="ctr"/>
            <a:r>
              <a:rPr lang="ar-SA" sz="4800" b="1" dirty="0">
                <a:solidFill>
                  <a:srgbClr val="7030A0"/>
                </a:solidFill>
                <a:latin typeface="PNU" panose="00000500000000000000" pitchFamily="2" charset="-78"/>
                <a:cs typeface="PT Bold Mirror" panose="02010400000000000000" pitchFamily="2" charset="-78"/>
              </a:rPr>
              <a:t>المرشدة الاكاديمية </a:t>
            </a:r>
          </a:p>
          <a:p>
            <a:pPr algn="ctr"/>
            <a:endParaRPr lang="ar-SA" b="1" dirty="0">
              <a:solidFill>
                <a:srgbClr val="7030A0"/>
              </a:solidFill>
              <a:latin typeface="PNU" panose="00000500000000000000" pitchFamily="2" charset="-78"/>
              <a:cs typeface="PT Bold Mirror" panose="02010400000000000000" pitchFamily="2" charset="-78"/>
            </a:endParaRPr>
          </a:p>
        </p:txBody>
      </p:sp>
      <p:sp>
        <p:nvSpPr>
          <p:cNvPr id="4" name="مستطيل 3"/>
          <p:cNvSpPr/>
          <p:nvPr/>
        </p:nvSpPr>
        <p:spPr>
          <a:xfrm>
            <a:off x="510639" y="2912653"/>
            <a:ext cx="11055927" cy="2862322"/>
          </a:xfrm>
          <a:prstGeom prst="rect">
            <a:avLst/>
          </a:prstGeom>
        </p:spPr>
        <p:txBody>
          <a:bodyPr wrap="square">
            <a:spAutoFit/>
          </a:bodyPr>
          <a:lstStyle/>
          <a:p>
            <a:r>
              <a:rPr lang="ar-SA" dirty="0">
                <a:solidFill>
                  <a:srgbClr val="333333"/>
                </a:solidFill>
                <a:latin typeface="Droid Arabic Naskh"/>
              </a:rPr>
              <a:t>عندما تبدأ رحلتك في الجامعة التي ستدرس فيها قد تسمع بما يسمى المرشد الأكاديمي. هذا الشخص يلعب دور مهم في هذه المرحلة.. وأتمنى ألا تترددي  بزيارتها..</a:t>
            </a:r>
            <a:r>
              <a:rPr lang="ar-SA" b="1" dirty="0">
                <a:solidFill>
                  <a:srgbClr val="333333"/>
                </a:solidFill>
                <a:latin typeface="Droid Arabic Naskh"/>
              </a:rPr>
              <a:t> من هي المرشدة الأكاديمية  وكيف يمكن الاستفادة من المرشدة الأكاديمية؟</a:t>
            </a:r>
            <a:endParaRPr lang="ar-SA" dirty="0">
              <a:solidFill>
                <a:srgbClr val="333333"/>
              </a:solidFill>
              <a:latin typeface="Droid Arabic Naskh"/>
            </a:endParaRPr>
          </a:p>
          <a:p>
            <a:r>
              <a:rPr lang="ar-SA" dirty="0">
                <a:solidFill>
                  <a:srgbClr val="333333"/>
                </a:solidFill>
                <a:latin typeface="Droid Arabic Naskh"/>
              </a:rPr>
              <a:t> المرشدة الأكاديمية هي  عضو هيئة التدريس المكلف  بتوجه  الدعم اللازم للطالبات وفق أنظمة الجامعة. </a:t>
            </a:r>
          </a:p>
          <a:p>
            <a:r>
              <a:rPr lang="ar-SA" dirty="0">
                <a:solidFill>
                  <a:srgbClr val="333333"/>
                </a:solidFill>
                <a:latin typeface="Droid Arabic Naskh"/>
              </a:rPr>
              <a:t>مهام المرشدة :-</a:t>
            </a:r>
          </a:p>
          <a:p>
            <a:r>
              <a:rPr lang="ar-SA" dirty="0">
                <a:solidFill>
                  <a:srgbClr val="333333"/>
                </a:solidFill>
                <a:latin typeface="Droid Arabic Naskh"/>
              </a:rPr>
              <a:t>• تعريف الطالبات  بمتطلبات المواد الدراسية في الكليات المختلفة وكيفية التسجيل فيها</a:t>
            </a:r>
          </a:p>
          <a:p>
            <a:r>
              <a:rPr lang="ar-SA" dirty="0">
                <a:solidFill>
                  <a:srgbClr val="333333"/>
                </a:solidFill>
                <a:latin typeface="Droid Arabic Naskh"/>
              </a:rPr>
              <a:t>• متابعة اداء الطالبات  اكاديميا والاحتفاظ بسجل كامل عنها من أجل توجيهها نحو الخطوة التالية في مسيرتها التعليمية</a:t>
            </a:r>
          </a:p>
          <a:p>
            <a:r>
              <a:rPr lang="ar-SA" dirty="0">
                <a:solidFill>
                  <a:srgbClr val="333333"/>
                </a:solidFill>
                <a:latin typeface="Droid Arabic Naskh"/>
              </a:rPr>
              <a:t>• تعريف الطالبات  بسياسة الجامعة وأنظمتها خاصة فيما يتعلق بالتسجيل في المواد والانسحاب وتغيير التخصص ومتطلبات التخرج وغير ذلك</a:t>
            </a:r>
          </a:p>
          <a:p>
            <a:r>
              <a:rPr lang="ar-SA" dirty="0">
                <a:solidFill>
                  <a:srgbClr val="333333"/>
                </a:solidFill>
                <a:latin typeface="Droid Arabic Naskh"/>
              </a:rPr>
              <a:t>• تقديم المساعدة حول المهارات الدراسية وكيف يمكن التغلب على العقبات في هذه المرحلة</a:t>
            </a:r>
          </a:p>
          <a:p>
            <a:r>
              <a:rPr lang="ar-SA" dirty="0">
                <a:solidFill>
                  <a:srgbClr val="333333"/>
                </a:solidFill>
                <a:latin typeface="Droid Arabic Naskh"/>
              </a:rPr>
              <a:t>المرشدة الأكاديمية مهمه جدا بالنسبة للطالبات  المتعثرات  دراسيًا؛ إذ يتعين على المرشدة الأكاديمية دعمها بالنصائح والإرشادات اللازمة ومتابعة مدى تقدم تحصيله العلمي إلى جانب توعيتها بما توفره لها الكلية من خدمات ودعم أكاديمي لمعاونتها على تحسين مستواها الدراسي.</a:t>
            </a:r>
          </a:p>
        </p:txBody>
      </p:sp>
      <p:pic>
        <p:nvPicPr>
          <p:cNvPr id="5" name="صورة 4">
            <a:extLst>
              <a:ext uri="{FF2B5EF4-FFF2-40B4-BE49-F238E27FC236}">
                <a16:creationId xmlns:a16="http://schemas.microsoft.com/office/drawing/2014/main" id="{E5233B0B-FCCD-4BEB-81B0-2D2018E415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52390" y="30096"/>
            <a:ext cx="3276736" cy="1496597"/>
          </a:xfrm>
          <a:prstGeom prst="rect">
            <a:avLst/>
          </a:prstGeom>
        </p:spPr>
      </p:pic>
    </p:spTree>
    <p:extLst>
      <p:ext uri="{BB962C8B-B14F-4D97-AF65-F5344CB8AC3E}">
        <p14:creationId xmlns:p14="http://schemas.microsoft.com/office/powerpoint/2010/main" val="4288725865"/>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6876" y="630726"/>
            <a:ext cx="12041578" cy="6524863"/>
          </a:xfrm>
          <a:prstGeom prst="rect">
            <a:avLst/>
          </a:prstGeom>
        </p:spPr>
        <p:txBody>
          <a:bodyPr wrap="square">
            <a:spAutoFit/>
          </a:bodyPr>
          <a:lstStyle/>
          <a:p>
            <a:r>
              <a:rPr lang="ar-SA" sz="2400" b="1" dirty="0">
                <a:solidFill>
                  <a:srgbClr val="7030A0"/>
                </a:solidFill>
                <a:latin typeface="PNU" panose="00000500000000000000" pitchFamily="2" charset="-78"/>
                <a:cs typeface="PT Bold Mirror" panose="02010400000000000000" pitchFamily="2" charset="-78"/>
              </a:rPr>
              <a:t>مصطلحات في الارشاد الاكاديمي</a:t>
            </a:r>
            <a:br>
              <a:rPr lang="ar-SA" sz="1600" dirty="0"/>
            </a:br>
            <a:r>
              <a:rPr lang="ar-SA" b="1" dirty="0">
                <a:latin typeface="Arial" panose="020B0604020202020204" pitchFamily="34" charset="0"/>
              </a:rPr>
              <a:t>العام الجامعي</a:t>
            </a:r>
            <a:r>
              <a:rPr lang="ar-SA" sz="1600" dirty="0">
                <a:latin typeface="Arial" panose="020B0604020202020204" pitchFamily="34" charset="0"/>
              </a:rPr>
              <a:t>: ويتكون من فصلين دراسيين الفصل الدراس ي الأول والفصل الدراسي  الثاني وقد يضاف إليهما فصل ثالث</a:t>
            </a:r>
            <a:br>
              <a:rPr lang="ar-SA" sz="1600" dirty="0"/>
            </a:br>
            <a:r>
              <a:rPr lang="ar-SA" sz="1600" dirty="0">
                <a:latin typeface="Arial" panose="020B0604020202020204" pitchFamily="34" charset="0"/>
              </a:rPr>
              <a:t>لا تلتزم جميع طالبات الجامعة بالتسجيل فيه ويسمي "الفصل الصيفي".</a:t>
            </a:r>
            <a:br>
              <a:rPr lang="ar-SA" sz="1600" dirty="0"/>
            </a:br>
            <a:r>
              <a:rPr lang="ar-SA" b="1" dirty="0">
                <a:latin typeface="Arial" panose="020B0604020202020204" pitchFamily="34" charset="0"/>
              </a:rPr>
              <a:t>الفصل الدراسي  </a:t>
            </a:r>
            <a:r>
              <a:rPr lang="ar-SA" sz="1600" dirty="0">
                <a:latin typeface="Arial" panose="020B0604020202020204" pitchFamily="34" charset="0"/>
              </a:rPr>
              <a:t>:هو فترة زمنية لا تقل عن خمسة عشراسبوع ا تدرس على مداها المقررات الدراسية ولا تدخل من ضمنها</a:t>
            </a:r>
            <a:br>
              <a:rPr lang="ar-SA" sz="1600" dirty="0"/>
            </a:br>
            <a:r>
              <a:rPr lang="ar-SA" sz="1600" dirty="0">
                <a:latin typeface="Arial" panose="020B0604020202020204" pitchFamily="34" charset="0"/>
              </a:rPr>
              <a:t>فترتا التسجيل والاختبارات النهائية.</a:t>
            </a:r>
            <a:br>
              <a:rPr lang="ar-SA" sz="1600" dirty="0"/>
            </a:br>
            <a:r>
              <a:rPr lang="ar-SA" b="1" dirty="0">
                <a:latin typeface="Arial" panose="020B0604020202020204" pitchFamily="34" charset="0"/>
              </a:rPr>
              <a:t>الفصل الصيفي</a:t>
            </a:r>
            <a:r>
              <a:rPr lang="ar-SA" sz="1600" dirty="0">
                <a:latin typeface="Arial" panose="020B0604020202020204" pitchFamily="34" charset="0"/>
              </a:rPr>
              <a:t>: مدة لا تزيد عن ثمانية اسابيع ولا تدخل من ضمنها فترتا التسجيل والاختبارات النهائية، وتضاعف خلالها</a:t>
            </a:r>
            <a:br>
              <a:rPr lang="ar-SA" sz="1600" dirty="0"/>
            </a:br>
            <a:r>
              <a:rPr lang="ar-SA" sz="1600" dirty="0">
                <a:latin typeface="Arial" panose="020B0604020202020204" pitchFamily="34" charset="0"/>
              </a:rPr>
              <a:t>المدة المخصصة لكل مقرر.</a:t>
            </a:r>
            <a:br>
              <a:rPr lang="ar-SA" sz="1600" dirty="0"/>
            </a:br>
            <a:r>
              <a:rPr lang="ar-SA" b="1" dirty="0">
                <a:latin typeface="Arial" panose="020B0604020202020204" pitchFamily="34" charset="0"/>
              </a:rPr>
              <a:t>المستوى الدراسي  </a:t>
            </a:r>
            <a:r>
              <a:rPr lang="ar-SA" sz="1600" dirty="0">
                <a:latin typeface="Arial" panose="020B0604020202020204" pitchFamily="34" charset="0"/>
              </a:rPr>
              <a:t>:هو الدال على المرحلة الدراسية، وفقا للخطط الدراسية المعتمدة.</a:t>
            </a:r>
            <a:br>
              <a:rPr lang="ar-SA" sz="1600" dirty="0"/>
            </a:br>
            <a:r>
              <a:rPr lang="ar-SA" b="1" dirty="0">
                <a:latin typeface="Arial" panose="020B0604020202020204" pitchFamily="34" charset="0"/>
              </a:rPr>
              <a:t>الخطة الدراسية: </a:t>
            </a:r>
            <a:r>
              <a:rPr lang="ar-SA" sz="1600" dirty="0">
                <a:latin typeface="Arial" panose="020B0604020202020204" pitchFamily="34" charset="0"/>
              </a:rPr>
              <a:t>هي مجموع المقررات الدراسية الاجبارية، والاختيارية، والحرة، والتي تشكل من مجموع وحداتها متطلبات</a:t>
            </a:r>
            <a:br>
              <a:rPr lang="ar-SA" sz="1600" dirty="0"/>
            </a:br>
            <a:r>
              <a:rPr lang="ar-SA" sz="1600" dirty="0">
                <a:latin typeface="Arial" panose="020B0604020202020204" pitchFamily="34" charset="0"/>
              </a:rPr>
              <a:t>التخرج التي يجب الطالبة اجتيازها بنجاح للحصول على الدرجة العلمية في تخصص معين.</a:t>
            </a:r>
            <a:br>
              <a:rPr lang="ar-SA" sz="1600" dirty="0"/>
            </a:br>
            <a:r>
              <a:rPr lang="ar-SA" sz="1600" dirty="0">
                <a:latin typeface="Arial" panose="020B0604020202020204" pitchFamily="34" charset="0"/>
              </a:rPr>
              <a:t>المقرر الدراس ي:المنهج الدراس ي محدد الأهداف والمحتوي الذي يتناول موضوع ما لمدة فصل دراس ي كامل </a:t>
            </a:r>
            <a:r>
              <a:rPr lang="ar-SA" sz="1600" dirty="0" err="1">
                <a:latin typeface="Arial" panose="020B0604020202020204" pitchFamily="34" charset="0"/>
              </a:rPr>
              <a:t>ويميزالمقرر</a:t>
            </a:r>
            <a:br>
              <a:rPr lang="ar-SA" sz="1600" dirty="0"/>
            </a:br>
            <a:r>
              <a:rPr lang="ar-SA" sz="1600" dirty="0">
                <a:latin typeface="Arial" panose="020B0604020202020204" pitchFamily="34" charset="0"/>
              </a:rPr>
              <a:t>بالاسم والرقم، ويمكن ان يكون لبعض المقررات متطلبات سابقة او متزامنة.</a:t>
            </a:r>
            <a:br>
              <a:rPr lang="ar-SA" sz="1600" dirty="0"/>
            </a:br>
            <a:r>
              <a:rPr lang="ar-SA" b="1" dirty="0">
                <a:latin typeface="Arial" panose="020B0604020202020204" pitchFamily="34" charset="0"/>
              </a:rPr>
              <a:t>السجل الأكاديمي</a:t>
            </a:r>
            <a:r>
              <a:rPr lang="ar-SA" sz="1600" dirty="0">
                <a:latin typeface="Arial" panose="020B0604020202020204" pitchFamily="34" charset="0"/>
              </a:rPr>
              <a:t>: هو كشف يبين المقررات التي درستها الطالبة بتسلسل الفصول والتقديرات التي أحرزتها في هذه المقررات</a:t>
            </a:r>
            <a:br>
              <a:rPr lang="ar-SA" sz="1600" dirty="0"/>
            </a:br>
            <a:r>
              <a:rPr lang="ar-SA" sz="1600" dirty="0">
                <a:latin typeface="Arial" panose="020B0604020202020204" pitchFamily="34" charset="0"/>
              </a:rPr>
              <a:t>كما يبين الكشف المعدل الفصلي والتراكمي في كل فصل دراس ي.</a:t>
            </a:r>
            <a:br>
              <a:rPr lang="ar-SA" sz="1600" dirty="0"/>
            </a:br>
            <a:r>
              <a:rPr lang="ar-SA" b="1" dirty="0">
                <a:latin typeface="Arial" panose="020B0604020202020204" pitchFamily="34" charset="0"/>
              </a:rPr>
              <a:t>متطلبات الجامعة: </a:t>
            </a:r>
            <a:r>
              <a:rPr lang="ar-SA" sz="1600" dirty="0">
                <a:latin typeface="Arial" panose="020B0604020202020204" pitchFamily="34" charset="0"/>
              </a:rPr>
              <a:t>مجموعة المواد الدراسية التي تقر الجامعة تدريسها لجميع طالباتها، وهي مواد تتفق وأهداف الجامعة.</a:t>
            </a:r>
            <a:br>
              <a:rPr lang="ar-SA" sz="1600" dirty="0"/>
            </a:br>
            <a:r>
              <a:rPr lang="ar-SA" b="1" dirty="0">
                <a:latin typeface="Arial" panose="020B0604020202020204" pitchFamily="34" charset="0"/>
              </a:rPr>
              <a:t>متطلبات الكلية</a:t>
            </a:r>
            <a:r>
              <a:rPr lang="ar-SA" sz="1600" dirty="0">
                <a:latin typeface="Arial" panose="020B0604020202020204" pitchFamily="34" charset="0"/>
              </a:rPr>
              <a:t>: مجموعة المواد الدراسية التي يدرسها جميع طالبات الكلية علي اختلاف تخصصاتهم ، وذلك لتوفير قاعدة</a:t>
            </a:r>
            <a:br>
              <a:rPr lang="ar-SA" sz="1600" dirty="0"/>
            </a:br>
            <a:r>
              <a:rPr lang="ar-SA" sz="1600" dirty="0">
                <a:latin typeface="Arial" panose="020B0604020202020204" pitchFamily="34" charset="0"/>
              </a:rPr>
              <a:t>أساسية من الثقافة والمعلومات لهن.</a:t>
            </a:r>
            <a:endParaRPr lang="ar-SA" sz="1600" dirty="0"/>
          </a:p>
          <a:p>
            <a:r>
              <a:rPr lang="ar-SA" b="1" dirty="0">
                <a:latin typeface="Arial" panose="020B0604020202020204" pitchFamily="34" charset="0"/>
              </a:rPr>
              <a:t>متطلباتالتخصص</a:t>
            </a:r>
            <a:r>
              <a:rPr lang="ar-SA" sz="1600" dirty="0">
                <a:latin typeface="Arial" panose="020B0604020202020204" pitchFamily="34" charset="0"/>
              </a:rPr>
              <a:t>:وتشكل مجموعة المواد الدراسية التي تنتمي إلى حقل واحد من حقول العلوم والمعرفة</a:t>
            </a:r>
            <a:br>
              <a:rPr lang="ar-SA" sz="1600" dirty="0"/>
            </a:br>
            <a:r>
              <a:rPr lang="ar-SA" sz="1600" dirty="0">
                <a:latin typeface="Arial" panose="020B0604020202020204" pitchFamily="34" charset="0"/>
              </a:rPr>
              <a:t>الإنسانية، وينفرد بدراستها طلبة التخصص الواحد في الكلية.</a:t>
            </a:r>
            <a:br>
              <a:rPr lang="ar-SA" sz="1600" dirty="0"/>
            </a:br>
            <a:r>
              <a:rPr lang="ar-SA" b="1" dirty="0">
                <a:latin typeface="Arial" panose="020B0604020202020204" pitchFamily="34" charset="0"/>
              </a:rPr>
              <a:t>الانذارالأكاديمي</a:t>
            </a:r>
            <a:r>
              <a:rPr lang="ar-SA" sz="1600" dirty="0">
                <a:latin typeface="Arial" panose="020B0604020202020204" pitchFamily="34" charset="0"/>
              </a:rPr>
              <a:t>:الاشعارالذي يوجه للطالبة بسبب انخفاض معدلها التراكمي عن الحد الادنى.</a:t>
            </a:r>
            <a:br>
              <a:rPr lang="ar-SA" sz="1600" dirty="0"/>
            </a:br>
            <a:r>
              <a:rPr lang="ar-SA" b="1" dirty="0">
                <a:latin typeface="Arial" panose="020B0604020202020204" pitchFamily="34" charset="0"/>
              </a:rPr>
              <a:t>الدرجة النهائية</a:t>
            </a:r>
            <a:r>
              <a:rPr lang="ar-SA" sz="1600" dirty="0">
                <a:latin typeface="Arial" panose="020B0604020202020204" pitchFamily="34" charset="0"/>
              </a:rPr>
              <a:t>: مجموع درجات الأعمال الفصلية مضافا اليها درجة الاختبار النهائي لكل مقرر وتحسب من مائة.</a:t>
            </a:r>
            <a:br>
              <a:rPr lang="ar-SA" sz="1600" dirty="0"/>
            </a:br>
            <a:r>
              <a:rPr lang="ar-SA" b="1" dirty="0">
                <a:latin typeface="Arial" panose="020B0604020202020204" pitchFamily="34" charset="0"/>
              </a:rPr>
              <a:t>التقدير</a:t>
            </a:r>
            <a:r>
              <a:rPr lang="ar-SA" sz="1600" dirty="0">
                <a:latin typeface="Arial" panose="020B0604020202020204" pitchFamily="34" charset="0"/>
              </a:rPr>
              <a:t>: وصف للنسبة المئوية او الرمزالابجدي للدرجة النهائية التي حصلت عليها الطالبة في أي مقرر.</a:t>
            </a:r>
            <a:br>
              <a:rPr lang="ar-SA" sz="1600" dirty="0"/>
            </a:br>
            <a:r>
              <a:rPr lang="ar-SA" b="1" dirty="0">
                <a:latin typeface="Arial" panose="020B0604020202020204" pitchFamily="34" charset="0"/>
              </a:rPr>
              <a:t>البطاقة الإرشادية: </a:t>
            </a:r>
            <a:r>
              <a:rPr lang="ar-SA" sz="1600" dirty="0">
                <a:latin typeface="Arial" panose="020B0604020202020204" pitchFamily="34" charset="0"/>
              </a:rPr>
              <a:t>هي بيان بالمقررات المطلوب من الطالبات دراستها ولم يتم انجازها بعد.</a:t>
            </a:r>
            <a:br>
              <a:rPr lang="ar-SA" sz="1600" dirty="0"/>
            </a:br>
            <a:endParaRPr lang="en-US" sz="1600" dirty="0"/>
          </a:p>
        </p:txBody>
      </p:sp>
      <p:pic>
        <p:nvPicPr>
          <p:cNvPr id="3" name="صورة 2">
            <a:extLst>
              <a:ext uri="{FF2B5EF4-FFF2-40B4-BE49-F238E27FC236}">
                <a16:creationId xmlns:a16="http://schemas.microsoft.com/office/drawing/2014/main" id="{E5233B0B-FCCD-4BEB-81B0-2D2018E415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52390" y="30097"/>
            <a:ext cx="3276736" cy="600630"/>
          </a:xfrm>
          <a:prstGeom prst="rect">
            <a:avLst/>
          </a:prstGeom>
        </p:spPr>
      </p:pic>
    </p:spTree>
    <p:extLst>
      <p:ext uri="{BB962C8B-B14F-4D97-AF65-F5344CB8AC3E}">
        <p14:creationId xmlns:p14="http://schemas.microsoft.com/office/powerpoint/2010/main" val="1223552076"/>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50026" y="2275252"/>
            <a:ext cx="9939647" cy="2462213"/>
          </a:xfrm>
          <a:prstGeom prst="rect">
            <a:avLst/>
          </a:prstGeom>
        </p:spPr>
        <p:txBody>
          <a:bodyPr wrap="square">
            <a:spAutoFit/>
          </a:bodyPr>
          <a:lstStyle/>
          <a:p>
            <a:r>
              <a:rPr lang="ar-SA" b="1" dirty="0">
                <a:latin typeface="Arial" panose="020B0604020202020204" pitchFamily="34" charset="0"/>
              </a:rPr>
              <a:t>المرشدة الأكاديمية</a:t>
            </a:r>
            <a:r>
              <a:rPr lang="ar-SA" sz="1600" dirty="0">
                <a:latin typeface="Arial" panose="020B0604020202020204" pitchFamily="34" charset="0"/>
              </a:rPr>
              <a:t>: هي عضو هيئة التدريس التي يختارها القسم الأكاديمي في الكلية لتتولى توجيه الطالبة في عملية</a:t>
            </a:r>
            <a:br>
              <a:rPr lang="ar-SA" sz="1600" dirty="0">
                <a:latin typeface="Arial" panose="020B0604020202020204" pitchFamily="34" charset="0"/>
              </a:rPr>
            </a:br>
            <a:r>
              <a:rPr lang="ar-SA" sz="1600" dirty="0">
                <a:latin typeface="Arial" panose="020B0604020202020204" pitchFamily="34" charset="0"/>
              </a:rPr>
              <a:t>تسجيل المقررات كل فصل دراسي، وتتابع مسيرتها العلمية منذ دخولها الى الجامعة وحتى تخرجها.</a:t>
            </a:r>
            <a:br>
              <a:rPr lang="ar-SA" sz="1600" dirty="0">
                <a:latin typeface="Arial" panose="020B0604020202020204" pitchFamily="34" charset="0"/>
              </a:rPr>
            </a:br>
            <a:r>
              <a:rPr lang="ar-SA" b="1" dirty="0">
                <a:latin typeface="Arial" panose="020B0604020202020204" pitchFamily="34" charset="0"/>
              </a:rPr>
              <a:t>التسجيل المبكر</a:t>
            </a:r>
            <a:r>
              <a:rPr lang="ar-SA" sz="1600" dirty="0">
                <a:latin typeface="Arial" panose="020B0604020202020204" pitchFamily="34" charset="0"/>
              </a:rPr>
              <a:t>: عملية تسجيل الطالبات للمقررات المختلفة التي تتم في حدود منتصف الفصل الدراسي وتسجل المقررات للفصل الدراسي القادم ..</a:t>
            </a:r>
            <a:br>
              <a:rPr lang="ar-SA" sz="1600" dirty="0">
                <a:latin typeface="Arial" panose="020B0604020202020204" pitchFamily="34" charset="0"/>
              </a:rPr>
            </a:br>
            <a:r>
              <a:rPr lang="ar-SA" b="1" dirty="0">
                <a:latin typeface="Arial" panose="020B0604020202020204" pitchFamily="34" charset="0"/>
              </a:rPr>
              <a:t>الحذف والإضافة: </a:t>
            </a:r>
            <a:r>
              <a:rPr lang="ar-SA" sz="1600" dirty="0">
                <a:latin typeface="Arial" panose="020B0604020202020204" pitchFamily="34" charset="0"/>
              </a:rPr>
              <a:t>عملية حذف أو إضافة مقرر أو اكثر وتتم خلال الأسبوع الأول ، والثاني  من كل فصل دراسي .</a:t>
            </a:r>
            <a:br>
              <a:rPr lang="ar-SA" sz="1600" dirty="0">
                <a:latin typeface="Arial" panose="020B0604020202020204" pitchFamily="34" charset="0"/>
              </a:rPr>
            </a:br>
            <a:r>
              <a:rPr lang="ar-SA" b="1" dirty="0">
                <a:latin typeface="Arial" panose="020B0604020202020204" pitchFamily="34" charset="0"/>
              </a:rPr>
              <a:t>المعدل الفصلي</a:t>
            </a:r>
            <a:r>
              <a:rPr lang="ar-SA" sz="1600" dirty="0">
                <a:latin typeface="Arial" panose="020B0604020202020204" pitchFamily="34" charset="0"/>
              </a:rPr>
              <a:t>: هو معدل علامات المقررات التي درستها الطالبة نجاحا أو رسوبا في الفصل الدراسي  الواحد ،ويتم</a:t>
            </a:r>
            <a:br>
              <a:rPr lang="ar-SA" sz="1600" dirty="0">
                <a:latin typeface="Arial" panose="020B0604020202020204" pitchFamily="34" charset="0"/>
              </a:rPr>
            </a:br>
            <a:r>
              <a:rPr lang="ar-SA" sz="1600" dirty="0">
                <a:latin typeface="Arial" panose="020B0604020202020204" pitchFamily="34" charset="0"/>
              </a:rPr>
              <a:t>احتسابها علي النحو التالي: حاصل قسمة مجموع نقاط كل مقرر في عدد ساعاته المعتمدة على مجموع الساعات</a:t>
            </a:r>
            <a:br>
              <a:rPr lang="ar-SA" sz="1600" dirty="0">
                <a:latin typeface="Arial" panose="020B0604020202020204" pitchFamily="34" charset="0"/>
              </a:rPr>
            </a:br>
            <a:r>
              <a:rPr lang="ar-SA" sz="1600" dirty="0">
                <a:latin typeface="Arial" panose="020B0604020202020204" pitchFamily="34" charset="0"/>
              </a:rPr>
              <a:t>التي سجلتها الطالبة في الفصل الدراسي .</a:t>
            </a:r>
            <a:br>
              <a:rPr lang="ar-SA" sz="1600" dirty="0">
                <a:latin typeface="Arial" panose="020B0604020202020204" pitchFamily="34" charset="0"/>
              </a:rPr>
            </a:br>
            <a:r>
              <a:rPr lang="ar-SA" b="1" dirty="0">
                <a:latin typeface="Arial" panose="020B0604020202020204" pitchFamily="34" charset="0"/>
              </a:rPr>
              <a:t>المعدل التراكمي: </a:t>
            </a:r>
            <a:r>
              <a:rPr lang="ar-SA" sz="1600" dirty="0">
                <a:latin typeface="Arial" panose="020B0604020202020204" pitchFamily="34" charset="0"/>
              </a:rPr>
              <a:t>حاصل قسمة مجموع النقاط التي حصلت عليها الطالبة في جميع المقررات التي درستها منذ</a:t>
            </a:r>
            <a:br>
              <a:rPr lang="ar-SA" sz="1600" dirty="0">
                <a:latin typeface="Arial" panose="020B0604020202020204" pitchFamily="34" charset="0"/>
              </a:rPr>
            </a:br>
            <a:r>
              <a:rPr lang="ar-SA" sz="1600" dirty="0">
                <a:latin typeface="Arial" panose="020B0604020202020204" pitchFamily="34" charset="0"/>
              </a:rPr>
              <a:t>التحاقها بالجامعة على مجموع الوحدات المقررة لتلك المقررات</a:t>
            </a:r>
            <a:endParaRPr lang="en-US" sz="1600" dirty="0">
              <a:latin typeface="Arial" panose="020B0604020202020204" pitchFamily="34" charset="0"/>
            </a:endParaRPr>
          </a:p>
        </p:txBody>
      </p:sp>
      <p:pic>
        <p:nvPicPr>
          <p:cNvPr id="3" name="صورة 2">
            <a:extLst>
              <a:ext uri="{FF2B5EF4-FFF2-40B4-BE49-F238E27FC236}">
                <a16:creationId xmlns:a16="http://schemas.microsoft.com/office/drawing/2014/main" id="{E5233B0B-FCCD-4BEB-81B0-2D2018E415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15264" y="0"/>
            <a:ext cx="3276736" cy="1905582"/>
          </a:xfrm>
          <a:prstGeom prst="rect">
            <a:avLst/>
          </a:prstGeom>
        </p:spPr>
      </p:pic>
    </p:spTree>
    <p:extLst>
      <p:ext uri="{BB962C8B-B14F-4D97-AF65-F5344CB8AC3E}">
        <p14:creationId xmlns:p14="http://schemas.microsoft.com/office/powerpoint/2010/main" val="1690399374"/>
      </p:ext>
    </p:extLst>
  </p:cSld>
  <p:clrMapOvr>
    <a:masterClrMapping/>
  </p:clrMapOvr>
  <p:transition spd="med"/>
</p:sld>
</file>

<file path=ppt/theme/theme1.xml><?xml version="1.0" encoding="utf-8"?>
<a:theme xmlns:a="http://schemas.openxmlformats.org/drawingml/2006/main" name="ربطة">
  <a:themeElements>
    <a:clrScheme name="ربطة">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ربط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مستند" ma:contentTypeID="0x0101006F4AAA17250AEC418BB9990C51BF9387" ma:contentTypeVersion="0" ma:contentTypeDescription="إنشاء مستند جديد." ma:contentTypeScope="" ma:versionID="c5a5e53f7151db2a6e4026ab0c98b6d7">
  <xsd:schema xmlns:xsd="http://www.w3.org/2001/XMLSchema" xmlns:xs="http://www.w3.org/2001/XMLSchema" xmlns:p="http://schemas.microsoft.com/office/2006/metadata/properties" targetNamespace="http://schemas.microsoft.com/office/2006/metadata/properties" ma:root="true" ma:fieldsID="7e0c4f924ef8ba2e8ca844e8525cebb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المحتوى"/>
        <xsd:element ref="dc:title" minOccurs="0" maxOccurs="1" ma:index="4" ma:displayName="ال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AA8C983-4226-42FD-927B-3DD10D7434F8}"/>
</file>

<file path=customXml/itemProps2.xml><?xml version="1.0" encoding="utf-8"?>
<ds:datastoreItem xmlns:ds="http://schemas.openxmlformats.org/officeDocument/2006/customXml" ds:itemID="{EF993375-E5E8-44C9-A1FD-21E862D6DF56}"/>
</file>

<file path=customXml/itemProps3.xml><?xml version="1.0" encoding="utf-8"?>
<ds:datastoreItem xmlns:ds="http://schemas.openxmlformats.org/officeDocument/2006/customXml" ds:itemID="{FB1F4DEC-5820-4F64-9AF1-CC92093FD049}"/>
</file>

<file path=docProps/app.xml><?xml version="1.0" encoding="utf-8"?>
<Properties xmlns="http://schemas.openxmlformats.org/officeDocument/2006/extended-properties" xmlns:vt="http://schemas.openxmlformats.org/officeDocument/2006/docPropsVTypes">
  <Template>Wisp</Template>
  <TotalTime>9442</TotalTime>
  <Words>1296</Words>
  <Application>Microsoft Office PowerPoint</Application>
  <PresentationFormat>شاشة عريضة</PresentationFormat>
  <Paragraphs>212</Paragraphs>
  <Slides>22</Slides>
  <Notes>0</Notes>
  <HiddenSlides>0</HiddenSlides>
  <MMClips>0</MMClips>
  <ScaleCrop>false</ScaleCrop>
  <HeadingPairs>
    <vt:vector size="6" baseType="variant">
      <vt:variant>
        <vt:lpstr>الخطوط المستخدمة</vt:lpstr>
      </vt:variant>
      <vt:variant>
        <vt:i4>11</vt:i4>
      </vt:variant>
      <vt:variant>
        <vt:lpstr>نسق</vt:lpstr>
      </vt:variant>
      <vt:variant>
        <vt:i4>1</vt:i4>
      </vt:variant>
      <vt:variant>
        <vt:lpstr>عناوين الشرائح</vt:lpstr>
      </vt:variant>
      <vt:variant>
        <vt:i4>22</vt:i4>
      </vt:variant>
    </vt:vector>
  </HeadingPairs>
  <TitlesOfParts>
    <vt:vector size="34" baseType="lpstr">
      <vt:lpstr>Akhbar MT</vt:lpstr>
      <vt:lpstr>Arabic Typesetting</vt:lpstr>
      <vt:lpstr>Arial</vt:lpstr>
      <vt:lpstr>Calibri</vt:lpstr>
      <vt:lpstr>Century Gothic</vt:lpstr>
      <vt:lpstr>Droid Arabic Naskh</vt:lpstr>
      <vt:lpstr>PNU</vt:lpstr>
      <vt:lpstr>PNU Medium</vt:lpstr>
      <vt:lpstr>PT Bold Mirror</vt:lpstr>
      <vt:lpstr>Tahoma</vt:lpstr>
      <vt:lpstr>Wingdings 3</vt:lpstr>
      <vt:lpstr>ربطة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معرض مشاريع التخرج كلية التصاميم والفنون</dc:creator>
  <cp:lastModifiedBy>Nora F. Altayyash</cp:lastModifiedBy>
  <cp:revision>70</cp:revision>
  <dcterms:created xsi:type="dcterms:W3CDTF">2019-09-30T10:24:54Z</dcterms:created>
  <dcterms:modified xsi:type="dcterms:W3CDTF">2023-08-17T06:52:26Z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0x0101006F4AAA17250AEC418BB9990C51BF9387</vt:lpwstr>
  </property>
</Properties>
</file>